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Montserrat"/>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ompjour.org/lessons/flask-single-page/multiple-dynamic-routes-in-flask/"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and welcome to the “Introduction to Web Servers”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5ec37b30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5ec37b30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Puns As a Service</a:t>
            </a:r>
            <a:endParaRPr/>
          </a:p>
          <a:p>
            <a:pPr indent="-298450" lvl="0" marL="457200" rtl="0" algn="l">
              <a:spcBef>
                <a:spcPts val="0"/>
              </a:spcBef>
              <a:spcAft>
                <a:spcPts val="0"/>
              </a:spcAft>
              <a:buSzPts val="1100"/>
              <a:buChar char="-"/>
            </a:pPr>
            <a:r>
              <a:rPr lang="en"/>
              <a:t>Example applicatoin</a:t>
            </a:r>
            <a:endParaRPr/>
          </a:p>
          <a:p>
            <a:pPr indent="-298450" lvl="0" marL="457200" rtl="0" algn="l">
              <a:spcBef>
                <a:spcPts val="0"/>
              </a:spcBef>
              <a:spcAft>
                <a:spcPts val="0"/>
              </a:spcAft>
              <a:buSzPts val="1100"/>
              <a:buChar char="-"/>
            </a:pPr>
            <a:r>
              <a:rPr lang="en"/>
              <a:t>Uses flask, on github, made in python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a sample Flask application that we’ve made. You can find the source code here, using this QR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called Paas, or Puns as a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Wait for people to look at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written in Python and hosted on GitHub.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584483c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584483c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Clone</a:t>
            </a:r>
            <a:endParaRPr/>
          </a:p>
          <a:p>
            <a:pPr indent="-298450" lvl="0" marL="457200" rtl="0" algn="l">
              <a:spcBef>
                <a:spcPts val="0"/>
              </a:spcBef>
              <a:spcAft>
                <a:spcPts val="0"/>
              </a:spcAft>
              <a:buSzPts val="1100"/>
              <a:buChar char="-"/>
            </a:pPr>
            <a:r>
              <a:rPr lang="en"/>
              <a:t>Cd</a:t>
            </a:r>
            <a:endParaRPr/>
          </a:p>
          <a:p>
            <a:pPr indent="-298450" lvl="0" marL="457200" rtl="0" algn="l">
              <a:spcBef>
                <a:spcPts val="0"/>
              </a:spcBef>
              <a:spcAft>
                <a:spcPts val="0"/>
              </a:spcAft>
              <a:buSzPts val="1100"/>
              <a:buChar char="-"/>
            </a:pPr>
            <a:r>
              <a:rPr lang="en"/>
              <a:t>install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are looking at these slides later, and would like to follow along, you can follow these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NOT GOING TO WAIT FOR PEOPLE TO FOLLOW ALONG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clone the repo using 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navigate to the repo and install the dependencies, you may require root.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5ec37b30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5ec37b30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Cd </a:t>
            </a:r>
            <a:endParaRPr/>
          </a:p>
          <a:p>
            <a:pPr indent="-298450" lvl="0" marL="457200" rtl="0" algn="l">
              <a:spcBef>
                <a:spcPts val="0"/>
              </a:spcBef>
              <a:spcAft>
                <a:spcPts val="0"/>
              </a:spcAft>
              <a:buSzPts val="1100"/>
              <a:buChar char="-"/>
            </a:pPr>
            <a:r>
              <a:rPr lang="en"/>
              <a:t>Run</a:t>
            </a:r>
            <a:endParaRPr/>
          </a:p>
          <a:p>
            <a:pPr indent="-298450" lvl="0" marL="457200" rtl="0" algn="l">
              <a:spcBef>
                <a:spcPts val="0"/>
              </a:spcBef>
              <a:spcAft>
                <a:spcPts val="0"/>
              </a:spcAft>
              <a:buSzPts val="1100"/>
              <a:buChar char="-"/>
            </a:pPr>
            <a:r>
              <a:rPr lang="en"/>
              <a:t>This is the dev server, on localhost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Starting our development server is easy, first you navigate to the directory containing our code, then start it with this command.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112820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112820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Start the dev server</a:t>
            </a:r>
            <a:endParaRPr/>
          </a:p>
          <a:p>
            <a:pPr indent="-298450" lvl="0" marL="457200" rtl="0" algn="l">
              <a:spcBef>
                <a:spcPts val="0"/>
              </a:spcBef>
              <a:spcAft>
                <a:spcPts val="0"/>
              </a:spcAft>
              <a:buSzPts val="1100"/>
              <a:buChar char="-"/>
            </a:pPr>
            <a:r>
              <a:rPr lang="en"/>
              <a:t>Start ngrok (we have a page in the docs about it)</a:t>
            </a:r>
            <a:endParaRPr/>
          </a:p>
          <a:p>
            <a:pPr indent="-298450" lvl="0" marL="457200" rtl="0" algn="l">
              <a:spcBef>
                <a:spcPts val="0"/>
              </a:spcBef>
              <a:spcAft>
                <a:spcPts val="0"/>
              </a:spcAft>
              <a:buSzPts val="1100"/>
              <a:buChar char="-"/>
            </a:pPr>
            <a:r>
              <a:rPr lang="en"/>
              <a:t>Also paas.uwbhacks.com is another host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see if my live demo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this is ready beforehand.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the server, start ngrok.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Share the ngrok url and show the window to them.</a:t>
            </a:r>
            <a:endParaRPr/>
          </a:p>
          <a:p>
            <a:pPr indent="0" lvl="0" marL="0" rtl="0" algn="l">
              <a:spcBef>
                <a:spcPts val="0"/>
              </a:spcBef>
              <a:spcAft>
                <a:spcPts val="0"/>
              </a:spcAft>
              <a:buNone/>
            </a:pPr>
            <a:r>
              <a:rPr lang="en"/>
              <a:t>Wait for people to see it and to start poking around.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584483c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584483c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can follow along in main.py</a:t>
            </a:r>
            <a:endParaRPr/>
          </a:p>
          <a:p>
            <a:pPr indent="-298450" lvl="0" marL="457200" rtl="0" algn="l">
              <a:spcBef>
                <a:spcPts val="0"/>
              </a:spcBef>
              <a:spcAft>
                <a:spcPts val="0"/>
              </a:spcAft>
              <a:buSzPts val="1100"/>
              <a:buChar char="-"/>
            </a:pPr>
            <a:r>
              <a:rPr lang="en"/>
              <a:t>App.route decorator defines the route</a:t>
            </a:r>
            <a:endParaRPr/>
          </a:p>
          <a:p>
            <a:pPr indent="-298450" lvl="0" marL="457200" rtl="0" algn="l">
              <a:spcBef>
                <a:spcPts val="0"/>
              </a:spcBef>
              <a:spcAft>
                <a:spcPts val="0"/>
              </a:spcAft>
              <a:buSzPts val="1100"/>
              <a:buChar char="-"/>
            </a:pPr>
            <a:r>
              <a:rPr lang="en"/>
              <a:t>/test returns hello flask</a:t>
            </a:r>
            <a:endParaRPr/>
          </a:p>
          <a:p>
            <a:pPr indent="-298450" lvl="0" marL="457200" rtl="0" algn="l">
              <a:spcBef>
                <a:spcPts val="0"/>
              </a:spcBef>
              <a:spcAft>
                <a:spcPts val="0"/>
              </a:spcAft>
              <a:buSzPts val="1100"/>
              <a:buChar char="-"/>
            </a:pPr>
            <a:r>
              <a:rPr lang="en"/>
              <a:t>Test this on the 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have the repo open, you can follow along. Open the file called main.py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how we define a route in Flask.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perform some setup that lets our application run, and define a 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function hello world defines the test endpoint. This is shown when users go to the slash test route on our site.</a:t>
            </a:r>
            <a:endParaRPr/>
          </a:p>
          <a:p>
            <a:pPr indent="0" lvl="0" marL="0" rtl="0" algn="l">
              <a:spcBef>
                <a:spcPts val="0"/>
              </a:spcBef>
              <a:spcAft>
                <a:spcPts val="0"/>
              </a:spcAft>
              <a:buNone/>
            </a:pPr>
            <a:r>
              <a:rPr lang="en"/>
              <a:t>We can also assign multiple routes, by using that function decorator more than once.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when someone sends any HTTP to our website, they’ll see “hello, flask!”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ngrok is working, please try this now.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584483c1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584483c1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Static content doesn’t change</a:t>
            </a:r>
            <a:endParaRPr/>
          </a:p>
          <a:p>
            <a:pPr indent="-298450" lvl="0" marL="457200" rtl="0" algn="l">
              <a:spcBef>
                <a:spcPts val="0"/>
              </a:spcBef>
              <a:spcAft>
                <a:spcPts val="0"/>
              </a:spcAft>
              <a:buSzPts val="1100"/>
              <a:buChar char="-"/>
            </a:pPr>
            <a:r>
              <a:rPr lang="en"/>
              <a:t>As seen on uwbhacks.com</a:t>
            </a:r>
            <a:endParaRPr/>
          </a:p>
          <a:p>
            <a:pPr indent="-298450" lvl="0" marL="457200" rtl="0" algn="l">
              <a:spcBef>
                <a:spcPts val="0"/>
              </a:spcBef>
              <a:spcAft>
                <a:spcPts val="0"/>
              </a:spcAft>
              <a:buSzPts val="1100"/>
              <a:buChar char="-"/>
            </a:pPr>
            <a:r>
              <a:rPr lang="en"/>
              <a:t>HTML, CSS, JS, Images, Vidoes</a:t>
            </a:r>
            <a:endParaRPr/>
          </a:p>
          <a:p>
            <a:pPr indent="-298450" lvl="0" marL="457200" rtl="0" algn="l">
              <a:spcBef>
                <a:spcPts val="0"/>
              </a:spcBef>
              <a:spcAft>
                <a:spcPts val="0"/>
              </a:spcAft>
              <a:buSzPts val="1100"/>
              <a:buChar char="-"/>
            </a:pPr>
            <a:r>
              <a:rPr lang="en"/>
              <a:t>Efficient because of caching, doesn’t require modification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you may be wondering, how could I use my Flask website to serve HTML pages that I already wrote, images, or videos?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want static content.</a:t>
            </a:r>
            <a:endParaRPr/>
          </a:p>
          <a:p>
            <a:pPr indent="0" lvl="0" marL="0" rtl="0" algn="l">
              <a:spcBef>
                <a:spcPts val="0"/>
              </a:spcBef>
              <a:spcAft>
                <a:spcPts val="0"/>
              </a:spcAft>
              <a:buNone/>
            </a:pPr>
            <a:r>
              <a:rPr lang="en"/>
              <a:t>Static content is any content that does not change based on the user’s behavior. For example, the uwb hacks website is all static content, as the files that you see on that website don’t change.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Css, js, images, and videos are all static 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Serving static content is really efficient.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don’t need to modify anything whenever a request is made. In addition, you can use caching to offload the work of your main server on caching servers.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594c7d49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594c7d49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Flask can serve static files</a:t>
            </a:r>
            <a:endParaRPr/>
          </a:p>
          <a:p>
            <a:pPr indent="-298450" lvl="0" marL="457200" rtl="0" algn="l">
              <a:spcBef>
                <a:spcPts val="0"/>
              </a:spcBef>
              <a:spcAft>
                <a:spcPts val="0"/>
              </a:spcAft>
              <a:buSzPts val="1100"/>
              <a:buChar char="-"/>
            </a:pPr>
            <a:r>
              <a:rPr lang="en"/>
              <a:t>Assumes static files are under static dir</a:t>
            </a:r>
            <a:endParaRPr/>
          </a:p>
          <a:p>
            <a:pPr indent="-298450" lvl="0" marL="457200" rtl="0" algn="l">
              <a:spcBef>
                <a:spcPts val="0"/>
              </a:spcBef>
              <a:spcAft>
                <a:spcPts val="0"/>
              </a:spcAft>
              <a:buSzPts val="1100"/>
              <a:buChar char="-"/>
            </a:pPr>
            <a:r>
              <a:rPr lang="en"/>
              <a:t>Send_from_directory method</a:t>
            </a:r>
            <a:endParaRPr/>
          </a:p>
          <a:p>
            <a:pPr indent="-298450" lvl="0" marL="457200" rtl="0" algn="l">
              <a:spcBef>
                <a:spcPts val="0"/>
              </a:spcBef>
              <a:spcAft>
                <a:spcPts val="0"/>
              </a:spcAft>
              <a:buSzPts val="1100"/>
              <a:buChar char="-"/>
            </a:pPr>
            <a:r>
              <a:rPr lang="en"/>
              <a:t>Root endpoint ‘/’ -&gt; hello.html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can do this with flask.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assumes that your static content is under the static directory.</a:t>
            </a:r>
            <a:endParaRPr/>
          </a:p>
          <a:p>
            <a:pPr indent="0" lvl="0" marL="0" rtl="0" algn="l">
              <a:spcBef>
                <a:spcPts val="0"/>
              </a:spcBef>
              <a:spcAft>
                <a:spcPts val="0"/>
              </a:spcAft>
              <a:buNone/>
            </a:pPr>
            <a:r>
              <a:rPr lang="en"/>
              <a:t>You can create files under this directory.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 send_from_directory method, you can have your endpoints return files from any directory that you specify.</a:t>
            </a:r>
            <a:endParaRPr/>
          </a:p>
          <a:p>
            <a:pPr indent="0" lvl="0" marL="0" rtl="0" algn="l">
              <a:spcBef>
                <a:spcPts val="0"/>
              </a:spcBef>
              <a:spcAft>
                <a:spcPts val="0"/>
              </a:spcAft>
              <a:buNone/>
            </a:pPr>
            <a:r>
              <a:rPr lang="en"/>
              <a:t>In this case, we set the root endpoint, which is the default for your web browser, to send the file hello.html.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584483c1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584483c1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30000"/>
              </a:lnSpc>
              <a:spcBef>
                <a:spcPts val="0"/>
              </a:spcBef>
              <a:spcAft>
                <a:spcPts val="0"/>
              </a:spcAft>
              <a:buSzPts val="1100"/>
              <a:buChar char="-"/>
            </a:pPr>
            <a:r>
              <a:rPr lang="en"/>
              <a:t>Dynamic content changes</a:t>
            </a:r>
            <a:endParaRPr/>
          </a:p>
          <a:p>
            <a:pPr indent="-298450" lvl="0" marL="457200" rtl="0" algn="l">
              <a:lnSpc>
                <a:spcPct val="130000"/>
              </a:lnSpc>
              <a:spcBef>
                <a:spcPts val="0"/>
              </a:spcBef>
              <a:spcAft>
                <a:spcPts val="0"/>
              </a:spcAft>
              <a:buSzPts val="1100"/>
              <a:buChar char="-"/>
            </a:pPr>
            <a:r>
              <a:rPr lang="en"/>
              <a:t>Can populate data from database</a:t>
            </a:r>
            <a:endParaRPr/>
          </a:p>
          <a:p>
            <a:pPr indent="0" lvl="0" marL="0" rtl="0" algn="l">
              <a:lnSpc>
                <a:spcPct val="130000"/>
              </a:lnSpc>
              <a:spcBef>
                <a:spcPts val="0"/>
              </a:spcBef>
              <a:spcAft>
                <a:spcPts val="0"/>
              </a:spcAft>
              <a:buNone/>
            </a:pPr>
            <a:r>
              <a:t/>
            </a:r>
            <a:endParaRPr/>
          </a:p>
          <a:p>
            <a:pPr indent="0" lvl="0" marL="0" rtl="0" algn="l">
              <a:lnSpc>
                <a:spcPct val="130000"/>
              </a:lnSpc>
              <a:spcBef>
                <a:spcPts val="0"/>
              </a:spcBef>
              <a:spcAft>
                <a:spcPts val="0"/>
              </a:spcAft>
              <a:buNone/>
            </a:pPr>
            <a:r>
              <a:rPr lang="en" u="sng">
                <a:solidFill>
                  <a:schemeClr val="accent5"/>
                </a:solidFill>
                <a:hlinkClick r:id="rId2"/>
              </a:rPr>
              <a:t>http://www.compjour.org/lessons/flask-single-page/multiple-dynamic-routes-in-flask/</a:t>
            </a:r>
            <a:endParaRPr sz="24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So static content never changes, and Dynamic content can. It can be modified from user behavior, including data from a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use dynamic content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 account information</a:t>
            </a:r>
            <a:endParaRPr/>
          </a:p>
          <a:p>
            <a:pPr indent="0" lvl="0" marL="0" rtl="0" algn="l">
              <a:spcBef>
                <a:spcPts val="0"/>
              </a:spcBef>
              <a:spcAft>
                <a:spcPts val="0"/>
              </a:spcAft>
              <a:buNone/>
            </a:pPr>
            <a:r>
              <a:rPr lang="en"/>
              <a:t>Showing the weather on a weather app</a:t>
            </a:r>
            <a:endParaRPr/>
          </a:p>
          <a:p>
            <a:pPr indent="0" lvl="0" marL="0" rtl="0" algn="l">
              <a:spcBef>
                <a:spcPts val="0"/>
              </a:spcBef>
              <a:spcAft>
                <a:spcPts val="0"/>
              </a:spcAft>
              <a:buNone/>
            </a:pPr>
            <a:r>
              <a:rPr lang="en"/>
              <a:t>Showing some data that is stored in a database.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594c7d49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594c7d49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Flask uses Templates</a:t>
            </a:r>
            <a:endParaRPr/>
          </a:p>
          <a:p>
            <a:pPr indent="-298450" lvl="0" marL="457200" rtl="0" algn="l">
              <a:spcBef>
                <a:spcPts val="0"/>
              </a:spcBef>
              <a:spcAft>
                <a:spcPts val="0"/>
              </a:spcAft>
              <a:buSzPts val="1100"/>
              <a:buChar char="-"/>
            </a:pPr>
            <a:r>
              <a:rPr lang="en"/>
              <a:t>Write the HTML, then fill in variables with values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calls Dynamic content Templates.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because you create a template website, with all of the HTML already made. Then, upon serving the page you can insert the data you want before sending it to the client.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comes with a template engine, called Jinja2. It’s integrated into flask, so you don’t have to do any extra work to get it working.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this out now, there’s a link on the index page.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7b67602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7b67602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Render_template can render templates</a:t>
            </a:r>
            <a:endParaRPr/>
          </a:p>
          <a:p>
            <a:pPr indent="-298450" lvl="0" marL="457200" rtl="0" algn="l">
              <a:spcBef>
                <a:spcPts val="0"/>
              </a:spcBef>
              <a:spcAft>
                <a:spcPts val="0"/>
              </a:spcAft>
              <a:buSzPts val="1100"/>
              <a:buChar char="-"/>
            </a:pPr>
            <a:r>
              <a:rPr lang="en"/>
              <a:t>We supply the name parameter to insert into the page</a:t>
            </a:r>
            <a:endParaRPr/>
          </a:p>
          <a:p>
            <a:pPr indent="-298450" lvl="0" marL="457200" rtl="0" algn="l">
              <a:spcBef>
                <a:spcPts val="0"/>
              </a:spcBef>
              <a:spcAft>
                <a:spcPts val="0"/>
              </a:spcAft>
              <a:buSzPts val="1100"/>
              <a:buChar char="-"/>
            </a:pPr>
            <a:r>
              <a:rPr lang="en"/>
              <a:t>We can define more than one route</a:t>
            </a:r>
            <a:endParaRPr/>
          </a:p>
          <a:p>
            <a:pPr indent="-298450" lvl="0" marL="457200" rtl="0" algn="l">
              <a:spcBef>
                <a:spcPts val="0"/>
              </a:spcBef>
              <a:spcAft>
                <a:spcPts val="0"/>
              </a:spcAft>
              <a:buSzPts val="1100"/>
              <a:buChar char="-"/>
            </a:pPr>
            <a:r>
              <a:rPr lang="en"/>
              <a:t>Routes can contain parameters, which can be validated</a:t>
            </a:r>
            <a:endParaRPr/>
          </a:p>
          <a:p>
            <a:pPr indent="-298450" lvl="0" marL="457200" rtl="0" algn="l">
              <a:spcBef>
                <a:spcPts val="0"/>
              </a:spcBef>
              <a:spcAft>
                <a:spcPts val="0"/>
              </a:spcAft>
              <a:buSzPts val="1100"/>
              <a:buChar char="-"/>
            </a:pPr>
            <a:r>
              <a:rPr lang="en"/>
              <a:t>Try it now on the 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these steps, we can serve dynamic content. Again, start your server and try it in the browser.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here that we defined two routes for the same method. You can totally do that.</a:t>
            </a:r>
            <a:endParaRPr/>
          </a:p>
          <a:p>
            <a:pPr indent="0" lvl="0" marL="0" rtl="0" algn="l">
              <a:spcBef>
                <a:spcPts val="0"/>
              </a:spcBef>
              <a:spcAft>
                <a:spcPts val="0"/>
              </a:spcAft>
              <a:buNone/>
            </a:pPr>
            <a:r>
              <a:rPr lang="en"/>
              <a:t>The second route has a parameter defined, called name which is a string. Flask routes can check the type of inputs, and validate them for you. Less work for you that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route paramter sets the name parameter of the method, which is sent to the name.html template. The client will then see this when they load the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this! Go to the ngrok page and modify the route of the URL to your own name.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7cfca25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7cfca25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 experience required</a:t>
            </a:r>
            <a:endParaRPr/>
          </a:p>
          <a:p>
            <a:pPr indent="-298450" lvl="0" marL="457200" rtl="0" algn="l">
              <a:spcBef>
                <a:spcPts val="0"/>
              </a:spcBef>
              <a:spcAft>
                <a:spcPts val="0"/>
              </a:spcAft>
              <a:buSzPts val="1100"/>
              <a:buChar char="-"/>
            </a:pPr>
            <a:r>
              <a:rPr lang="en"/>
              <a:t>Nice if you know python and git</a:t>
            </a:r>
            <a:endParaRPr/>
          </a:p>
          <a:p>
            <a:pPr indent="-298450" lvl="0" marL="457200" rtl="0" algn="l">
              <a:spcBef>
                <a:spcPts val="0"/>
              </a:spcBef>
              <a:spcAft>
                <a:spcPts val="0"/>
              </a:spcAft>
              <a:buSzPts val="1100"/>
              <a:buChar char="-"/>
            </a:pPr>
            <a:r>
              <a:rPr lang="en"/>
              <a:t>Open our sample project at that link or QR code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begin I have a few things to cover: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everyone scan that QR code, or navigate to that bit.ly site. This repo contains our example project, which we will be referring to throughout this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presentation is intended for beginners, so you don’t need any experience with server development. It will help if you know how to read Python, but that’s not necessary. We recommend using Python3 and Git, but you can always use whatever you like.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584483c1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584483c1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Flask is a framework not a server</a:t>
            </a:r>
            <a:endParaRPr/>
          </a:p>
          <a:p>
            <a:pPr indent="-298450" lvl="0" marL="457200" rtl="0" algn="l">
              <a:spcBef>
                <a:spcPts val="0"/>
              </a:spcBef>
              <a:spcAft>
                <a:spcPts val="0"/>
              </a:spcAft>
              <a:buSzPts val="1100"/>
              <a:buChar char="-"/>
            </a:pPr>
            <a:r>
              <a:rPr lang="en"/>
              <a:t>Comes with a dev server</a:t>
            </a:r>
            <a:endParaRPr/>
          </a:p>
          <a:p>
            <a:pPr indent="-298450" lvl="0" marL="457200" rtl="0" algn="l">
              <a:spcBef>
                <a:spcPts val="0"/>
              </a:spcBef>
              <a:spcAft>
                <a:spcPts val="0"/>
              </a:spcAft>
              <a:buSzPts val="1100"/>
              <a:buChar char="-"/>
            </a:pPr>
            <a:r>
              <a:rPr lang="en"/>
              <a:t>Not good enough for prod, like many connections and validation</a:t>
            </a:r>
            <a:endParaRPr/>
          </a:p>
          <a:p>
            <a:pPr indent="-298450" lvl="0" marL="457200" rtl="0" algn="l">
              <a:spcBef>
                <a:spcPts val="0"/>
              </a:spcBef>
              <a:spcAft>
                <a:spcPts val="0"/>
              </a:spcAft>
              <a:buSzPts val="1100"/>
              <a:buChar char="-"/>
            </a:pPr>
            <a:r>
              <a:rPr lang="en"/>
              <a:t>Web servers handle static content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talk about how we deploy our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context of a Hackathon, or for a demo (like this one) something like ngrok works perfectly fine.</a:t>
            </a:r>
            <a:endParaRPr/>
          </a:p>
          <a:p>
            <a:pPr indent="0" lvl="0" marL="0" rtl="0" algn="l">
              <a:spcBef>
                <a:spcPts val="0"/>
              </a:spcBef>
              <a:spcAft>
                <a:spcPts val="0"/>
              </a:spcAft>
              <a:buNone/>
            </a:pPr>
            <a:r>
              <a:rPr lang="en"/>
              <a:t>We can use the development server that is provided to us from Flask.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for real world scenarios, we need </a:t>
            </a:r>
            <a:r>
              <a:rPr lang="en"/>
              <a:t>something more robust.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Remember that Flask is not a web server, it’s an app microframework. There are web server specific things that Flask cannot do, that web servers need to be able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Flask’s dev server does not scale to fit the needs of production.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Upstream servers can be used to manage many connections and HTTP validation. These can also handle stuff like HTTPS.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 is really important for ensuring the saftey and integrity of your user’s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81335208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81335208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quote from the flask docs explains things very well.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584483c1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584483c1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WSGI = Web Server Gateway Interface</a:t>
            </a:r>
            <a:endParaRPr/>
          </a:p>
          <a:p>
            <a:pPr indent="-298450" lvl="0" marL="457200" rtl="0" algn="l">
              <a:spcBef>
                <a:spcPts val="0"/>
              </a:spcBef>
              <a:spcAft>
                <a:spcPts val="0"/>
              </a:spcAft>
              <a:buSzPts val="1100"/>
              <a:buChar char="-"/>
            </a:pPr>
            <a:r>
              <a:rPr lang="en"/>
              <a:t>Connects upstream web servers to app frameworks</a:t>
            </a:r>
            <a:endParaRPr/>
          </a:p>
          <a:p>
            <a:pPr indent="-298450" lvl="0" marL="457200" rtl="0" algn="l">
              <a:spcBef>
                <a:spcPts val="0"/>
              </a:spcBef>
              <a:spcAft>
                <a:spcPts val="0"/>
              </a:spcAft>
              <a:buSzPts val="1100"/>
              <a:buChar char="-"/>
            </a:pPr>
            <a:r>
              <a:rPr lang="en"/>
              <a:t>Separation of concerns and inter compatibility = freedom of choice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are creating a new production-ready python application, you may have some reason to require a specific type of server, or a specific app framework.</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WSGI is a standard, accepted by both web servers and app frameworks. It standardizes the way that these can talk to each other, so that they can retain </a:t>
            </a:r>
            <a:r>
              <a:rPr lang="en"/>
              <a:t>compatibility.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584483c1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584483c1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Gunicorn is WSGI complaint</a:t>
            </a:r>
            <a:endParaRPr/>
          </a:p>
          <a:p>
            <a:pPr indent="-298450" lvl="0" marL="457200" rtl="0" algn="l">
              <a:spcBef>
                <a:spcPts val="0"/>
              </a:spcBef>
              <a:spcAft>
                <a:spcPts val="0"/>
              </a:spcAft>
              <a:buSzPts val="1100"/>
              <a:buChar char="-"/>
            </a:pPr>
            <a:r>
              <a:rPr lang="en"/>
              <a:t>Multiple connections</a:t>
            </a:r>
            <a:endParaRPr/>
          </a:p>
          <a:p>
            <a:pPr indent="-298450" lvl="0" marL="457200" rtl="0" algn="l">
              <a:spcBef>
                <a:spcPts val="0"/>
              </a:spcBef>
              <a:spcAft>
                <a:spcPts val="0"/>
              </a:spcAft>
              <a:buSzPts val="1100"/>
              <a:buChar char="-"/>
            </a:pPr>
            <a:r>
              <a:rPr lang="en"/>
              <a:t>1 thread per worker</a:t>
            </a:r>
            <a:endParaRPr/>
          </a:p>
          <a:p>
            <a:pPr indent="-298450" lvl="0" marL="457200" rtl="0" algn="l">
              <a:spcBef>
                <a:spcPts val="0"/>
              </a:spcBef>
              <a:spcAft>
                <a:spcPts val="0"/>
              </a:spcAft>
              <a:buSzPts val="1100"/>
              <a:buChar char="-"/>
            </a:pPr>
            <a:r>
              <a:rPr lang="en"/>
              <a:t>Included script to start it in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Gunicorn is a WSGI-compliant HTTP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Unlike the Flask dev server, it can handle multiple connections at the same time. The sample application includes a script to run the app using gunicorn.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584483c1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584483c1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Nginx is a web server, and a reverse proxy</a:t>
            </a:r>
            <a:endParaRPr/>
          </a:p>
          <a:p>
            <a:pPr indent="-298450" lvl="0" marL="457200" rtl="0" algn="l">
              <a:spcBef>
                <a:spcPts val="0"/>
              </a:spcBef>
              <a:spcAft>
                <a:spcPts val="0"/>
              </a:spcAft>
              <a:buSzPts val="1100"/>
              <a:buChar char="-"/>
            </a:pPr>
            <a:r>
              <a:rPr lang="en"/>
              <a:t>Reverse proxy redirects to back-end server</a:t>
            </a:r>
            <a:endParaRPr/>
          </a:p>
          <a:p>
            <a:pPr indent="-298450" lvl="0" marL="457200" rtl="0" algn="l">
              <a:spcBef>
                <a:spcPts val="0"/>
              </a:spcBef>
              <a:spcAft>
                <a:spcPts val="0"/>
              </a:spcAft>
              <a:buSzPts val="1100"/>
              <a:buChar char="-"/>
            </a:pPr>
            <a:r>
              <a:rPr lang="en"/>
              <a:t>Load balancing, caching, and better security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Nginx is called a reverse proxy. A reverse proxy is behind a firewall of a network, and redirects requests from the client to a back-end server.</a:t>
            </a:r>
            <a:endParaRPr/>
          </a:p>
          <a:p>
            <a:pPr indent="0" lvl="0" marL="0" rtl="0" algn="l">
              <a:spcBef>
                <a:spcPts val="0"/>
              </a:spcBef>
              <a:spcAft>
                <a:spcPts val="0"/>
              </a:spcAft>
              <a:buNone/>
            </a:pPr>
            <a:r>
              <a:rPr lang="en"/>
              <a:t>This can do fancy things like load balancing, caching, and improves security.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584483c1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584483c1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Combine gunicorn and nginx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combine gunicorn and nginx, so that Nginx serves your static content, Gunicorn implements WSGI, and your flask app handles the logic.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1335208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1335208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Setting these up might be hard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may be thinking, getting all of these three components to play nice with each other might be a hassle.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if in the future you want to deploy to several servers at once? You could use a complicated setup script to install and configure all of these.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1335208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81335208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Containers can make this easier</a:t>
            </a:r>
            <a:endParaRPr/>
          </a:p>
          <a:p>
            <a:pPr indent="-298450" lvl="0" marL="457200" rtl="0" algn="l">
              <a:spcBef>
                <a:spcPts val="0"/>
              </a:spcBef>
              <a:spcAft>
                <a:spcPts val="0"/>
              </a:spcAft>
              <a:buSzPts val="1100"/>
              <a:buChar char="-"/>
            </a:pPr>
            <a:r>
              <a:rPr lang="en"/>
              <a:t>Common image uses UWSGI, nginx and flask for docker</a:t>
            </a:r>
            <a:endParaRPr/>
          </a:p>
          <a:p>
            <a:pPr indent="-298450" lvl="0" marL="457200" rtl="0" algn="l">
              <a:spcBef>
                <a:spcPts val="0"/>
              </a:spcBef>
              <a:spcAft>
                <a:spcPts val="0"/>
              </a:spcAft>
              <a:buSzPts val="1100"/>
              <a:buChar char="-"/>
            </a:pPr>
            <a:r>
              <a:rPr lang="en"/>
              <a:t>Minimal extra configuration</a:t>
            </a:r>
            <a:endParaRPr/>
          </a:p>
          <a:p>
            <a:pPr indent="-298450" lvl="0" marL="457200" rtl="0" algn="l">
              <a:spcBef>
                <a:spcPts val="0"/>
              </a:spcBef>
              <a:spcAft>
                <a:spcPts val="0"/>
              </a:spcAft>
              <a:buSzPts val="1100"/>
              <a:buChar char="-"/>
            </a:pPr>
            <a:r>
              <a:rPr lang="en"/>
              <a:t>Robust and scalable with less effort</a:t>
            </a:r>
            <a:endParaRPr/>
          </a:p>
          <a:p>
            <a:pPr indent="-298450" lvl="0" marL="457200" rtl="0" algn="l">
              <a:spcBef>
                <a:spcPts val="0"/>
              </a:spcBef>
              <a:spcAft>
                <a:spcPts val="0"/>
              </a:spcAft>
              <a:buSzPts val="1100"/>
              <a:buChar char="-"/>
            </a:pPr>
            <a:r>
              <a:rPr lang="en"/>
              <a:t>Big topic outside of scope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use containers and to make deploying easier. One really popular one uses UWSGI for the server, NGINX, and Flask in Docker to set everything up. It only requires minimal extra configuration, and you don’t have to manually start everything all at once.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way, you can get a robust and scalable server with minimal effort. You don’t really need to understand exactly how everything goes together, but it can really help.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Containers and Docker are a huge topic outside of this scope, so we won’t cover that today.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133520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133520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Hackathons are great to learn about cloud platforms</a:t>
            </a:r>
            <a:endParaRPr/>
          </a:p>
          <a:p>
            <a:pPr indent="-298450" lvl="0" marL="457200" rtl="0" algn="l">
              <a:spcBef>
                <a:spcPts val="0"/>
              </a:spcBef>
              <a:spcAft>
                <a:spcPts val="0"/>
              </a:spcAft>
              <a:buSzPts val="1100"/>
              <a:buChar char="-"/>
            </a:pPr>
            <a:r>
              <a:rPr lang="en"/>
              <a:t>Gh student pack free credit</a:t>
            </a:r>
            <a:endParaRPr/>
          </a:p>
          <a:p>
            <a:pPr indent="-298450" lvl="0" marL="457200" rtl="0" algn="l">
              <a:spcBef>
                <a:spcPts val="0"/>
              </a:spcBef>
              <a:spcAft>
                <a:spcPts val="0"/>
              </a:spcAft>
              <a:buSzPts val="1100"/>
              <a:buChar char="-"/>
            </a:pPr>
            <a:r>
              <a:rPr lang="en"/>
              <a:t>Automatic scaling using flask, among others. AWS elastic beanstalk, Azure app services</a:t>
            </a:r>
            <a:endParaRPr/>
          </a:p>
          <a:p>
            <a:pPr indent="-298450" lvl="0" marL="457200" rtl="0" algn="l">
              <a:spcBef>
                <a:spcPts val="0"/>
              </a:spcBef>
              <a:spcAft>
                <a:spcPts val="0"/>
              </a:spcAft>
              <a:buSzPts val="1100"/>
              <a:buChar char="-"/>
            </a:pPr>
            <a:r>
              <a:rPr lang="en"/>
              <a:t>Pricey, check pricing first.</a:t>
            </a:r>
            <a:endParaRPr/>
          </a:p>
          <a:p>
            <a:pPr indent="-298450" lvl="0" marL="457200" rtl="0" algn="l">
              <a:spcBef>
                <a:spcPts val="0"/>
              </a:spcBef>
              <a:spcAft>
                <a:spcPts val="0"/>
              </a:spcAft>
              <a:buSzPts val="1100"/>
              <a:buChar char="-"/>
            </a:pPr>
            <a:r>
              <a:rPr lang="en"/>
              <a:t>Can use cheaper virtual machine.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those of you that are curious, and are looking to learn about cloud platforms like AWS and Azure, hackathons are a great way to explore new technologies and learn along the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GitHub student pack, all of you should have access to free student credits. Just make sure to stop your servers after today, so you don’t get billed.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AWS and Azure both offer managed platforms which can automatically scale your application, and they both support flask, among other app frameworks. AWS’ is called Elastic Beanstalk, and Azure has App Services.</a:t>
            </a:r>
            <a:endParaRPr/>
          </a:p>
          <a:p>
            <a:pPr indent="0" lvl="0" marL="0" rtl="0" algn="l">
              <a:spcBef>
                <a:spcPts val="0"/>
              </a:spcBef>
              <a:spcAft>
                <a:spcPts val="0"/>
              </a:spcAft>
              <a:buNone/>
            </a:pPr>
            <a:r>
              <a:rPr lang="en"/>
              <a:t>These can get somewhat pricey, so I </a:t>
            </a:r>
            <a:r>
              <a:rPr lang="en"/>
              <a:t>recommend look</a:t>
            </a:r>
            <a:r>
              <a:rPr lang="en"/>
              <a:t> closely at the pricing details before you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you can also always deploy to a virtual machine, or other remote server. Again, AWS, Azure, and Google Cloud Platform are all good options, but you can also use other providers like Digital Ocean and linode.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584483c1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584483c1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all for today. Any questions, comments, or concerns?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feel free to keep poking around the example application. Is there anything there you would like me to explain?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68952e3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68952e3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Slides are on the docs</a:t>
            </a:r>
            <a:endParaRPr/>
          </a:p>
          <a:p>
            <a:pPr indent="-298450" lvl="0" marL="457200" rtl="0" algn="l">
              <a:spcBef>
                <a:spcPts val="0"/>
              </a:spcBef>
              <a:spcAft>
                <a:spcPts val="0"/>
              </a:spcAft>
              <a:buSzPts val="1100"/>
              <a:buChar char="-"/>
            </a:pPr>
            <a:r>
              <a:rPr lang="en"/>
              <a:t>I’ll have time for Q&amp;A at the end</a:t>
            </a:r>
            <a:endParaRPr/>
          </a:p>
          <a:p>
            <a:pPr indent="-298450" lvl="0" marL="457200" rtl="0" algn="l">
              <a:spcBef>
                <a:spcPts val="0"/>
              </a:spcBef>
              <a:spcAft>
                <a:spcPts val="0"/>
              </a:spcAft>
              <a:buSzPts val="1100"/>
              <a:buChar char="-"/>
            </a:pPr>
            <a:r>
              <a:rPr lang="en"/>
              <a:t>Raise your hand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these slides are on the hackathon documentation. Feel free to download these to follow along, check back later, or for your future reference.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54051aa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54051aa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always, if you get stuck and need more help than we can provide, the Flask documentation is great! Go check it out!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674bbf7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674bbf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Equivalent libraries for other languages exist</a:t>
            </a:r>
            <a:endParaRPr/>
          </a:p>
          <a:p>
            <a:pPr indent="-298450" lvl="0" marL="457200" rtl="0" algn="l">
              <a:spcBef>
                <a:spcPts val="0"/>
              </a:spcBef>
              <a:spcAft>
                <a:spcPts val="0"/>
              </a:spcAft>
              <a:buSzPts val="1100"/>
              <a:buChar char="-"/>
            </a:pPr>
            <a:r>
              <a:rPr lang="en"/>
              <a:t>Concepts transfer over well</a:t>
            </a:r>
            <a:endParaRPr/>
          </a:p>
          <a:p>
            <a:pPr indent="-298450" lvl="0" marL="457200" rtl="0" algn="l">
              <a:spcBef>
                <a:spcPts val="0"/>
              </a:spcBef>
              <a:spcAft>
                <a:spcPts val="0"/>
              </a:spcAft>
              <a:buSzPts val="1100"/>
              <a:buChar char="-"/>
            </a:pPr>
            <a:r>
              <a:rPr lang="en"/>
              <a:t>Python is ez and fast to write, so it’s good for hackathons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that note, we are focusing on a specific library for Python.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of the concepts that we are going to cover today exist in other web frameworks, so I encourage you to take a look at those if there is a language you are more familiar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like Flask for a number of reasons: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Python is an easy to understand language, fast to write</a:t>
            </a:r>
            <a:endParaRPr/>
          </a:p>
          <a:p>
            <a:pPr indent="-298450" lvl="0" marL="457200" rtl="0" algn="l">
              <a:spcBef>
                <a:spcPts val="0"/>
              </a:spcBef>
              <a:spcAft>
                <a:spcPts val="0"/>
              </a:spcAft>
              <a:buSzPts val="1100"/>
              <a:buAutoNum type="arabicPeriod"/>
            </a:pPr>
            <a:r>
              <a:rPr lang="en"/>
              <a:t>It works really well, and is easy to understand.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2082733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2082733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Web server = a server that hosts web content</a:t>
            </a:r>
            <a:endParaRPr/>
          </a:p>
          <a:p>
            <a:pPr indent="-298450" lvl="0" marL="457200" rtl="0" algn="l">
              <a:spcBef>
                <a:spcPts val="0"/>
              </a:spcBef>
              <a:spcAft>
                <a:spcPts val="0"/>
              </a:spcAft>
              <a:buSzPts val="1100"/>
              <a:buChar char="-"/>
            </a:pPr>
            <a:r>
              <a:rPr lang="en"/>
              <a:t>Serves html + other media for your browser</a:t>
            </a:r>
            <a:endParaRPr/>
          </a:p>
          <a:p>
            <a:pPr indent="-298450" lvl="0" marL="457200" rtl="0" algn="l">
              <a:spcBef>
                <a:spcPts val="0"/>
              </a:spcBef>
              <a:spcAft>
                <a:spcPts val="0"/>
              </a:spcAft>
              <a:buSzPts val="1100"/>
              <a:buChar char="-"/>
            </a:pPr>
            <a:r>
              <a:rPr lang="en"/>
              <a:t>APIs = Application Programming Interface, enables communication among services</a:t>
            </a:r>
            <a:endParaRPr/>
          </a:p>
          <a:p>
            <a:pPr indent="-298450" lvl="0" marL="457200" rtl="0" algn="l">
              <a:spcBef>
                <a:spcPts val="0"/>
              </a:spcBef>
              <a:spcAft>
                <a:spcPts val="0"/>
              </a:spcAft>
              <a:buSzPts val="1100"/>
              <a:buChar char="-"/>
            </a:pPr>
            <a:r>
              <a:rPr lang="en"/>
              <a:t>Hyper Text Transfer Protocol to respond to clients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a web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web server is any server that serves web content. These are the servers that your web browser will connect to, which send you back the web pages you look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servers host HTML and other media.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attended the Intro to HTML workshop, you’ll know that HTML, CSS, and JS are the three formats used by your web browser. In addition to this, web servers can host any other type of file, including images, videos, PDFs,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servers can also host APIs (which stands for Application Programming Interface) which accept requests from clients and generally can return JSON or XML.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Web servers allow for communication among services. For example, you might have a chat client which connects to a web server to download the latest messages, or to get information about a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Web servers use HTTP (which is Hyper Text Transfer Protocol) to respond to clients. We’ll talk more about HTTP later.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5ec37b30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ec37b30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Flask = Web Microframework</a:t>
            </a:r>
            <a:endParaRPr/>
          </a:p>
          <a:p>
            <a:pPr indent="-298450" lvl="0" marL="457200" rtl="0" algn="l">
              <a:spcBef>
                <a:spcPts val="0"/>
              </a:spcBef>
              <a:spcAft>
                <a:spcPts val="0"/>
              </a:spcAft>
              <a:buSzPts val="1100"/>
              <a:buChar char="-"/>
            </a:pPr>
            <a:r>
              <a:rPr lang="en"/>
              <a:t>Simple, fast</a:t>
            </a:r>
            <a:endParaRPr/>
          </a:p>
          <a:p>
            <a:pPr indent="-298450" lvl="0" marL="457200" rtl="0" algn="l">
              <a:spcBef>
                <a:spcPts val="0"/>
              </a:spcBef>
              <a:spcAft>
                <a:spcPts val="0"/>
              </a:spcAft>
              <a:buSzPts val="1100"/>
              <a:buChar char="-"/>
            </a:pPr>
            <a:r>
              <a:rPr lang="en"/>
              <a:t>Netflix, Reddit, Uber, Samsung =&gt; production ready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is Flask, anyways?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is a Web Microframework. It’s written in Python, it’s really simple, and it’s really 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use Flask to build web applications. Netflix, Reddit, Uber, and Samsung all use Flask, so it’s definitely production ready.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7cfca25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7cfca25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“Micro” = simple and extensible</a:t>
            </a:r>
            <a:endParaRPr/>
          </a:p>
          <a:p>
            <a:pPr indent="-298450" lvl="0" marL="457200" rtl="0" algn="l">
              <a:spcBef>
                <a:spcPts val="0"/>
              </a:spcBef>
              <a:spcAft>
                <a:spcPts val="0"/>
              </a:spcAft>
              <a:buSzPts val="1100"/>
              <a:buChar char="-"/>
            </a:pPr>
            <a:r>
              <a:rPr lang="en"/>
              <a:t>Only is an app framework</a:t>
            </a:r>
            <a:endParaRPr/>
          </a:p>
          <a:p>
            <a:pPr indent="-298450" lvl="0" marL="457200" rtl="0" algn="l">
              <a:spcBef>
                <a:spcPts val="0"/>
              </a:spcBef>
              <a:spcAft>
                <a:spcPts val="0"/>
              </a:spcAft>
              <a:buSzPts val="1100"/>
              <a:buChar char="-"/>
            </a:pPr>
            <a:r>
              <a:rPr lang="en"/>
              <a:t>Doesn’t reinvent the wheel, doesn’t do rate limits or database connections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why it it called a “Micro”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called a Micro framework because it’s simple and extensible.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Flask only provides the functionality that it promises, a web app framework and not a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extend the functionality using third party libraries. Some extensions can provide utility like more robust hosting, rate limiting, and database connections.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5ec37b30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5ec37b30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Routes = way to acces info on website</a:t>
            </a:r>
            <a:endParaRPr/>
          </a:p>
          <a:p>
            <a:pPr indent="-298450" lvl="0" marL="457200" rtl="0" algn="l">
              <a:spcBef>
                <a:spcPts val="0"/>
              </a:spcBef>
              <a:spcAft>
                <a:spcPts val="0"/>
              </a:spcAft>
              <a:buSzPts val="1100"/>
              <a:buChar char="-"/>
            </a:pPr>
            <a:r>
              <a:rPr lang="en"/>
              <a:t>URL = Uniform Resource Locator = web addresses</a:t>
            </a:r>
            <a:endParaRPr/>
          </a:p>
          <a:p>
            <a:pPr indent="-298450" lvl="0" marL="457200" rtl="0" algn="l">
              <a:spcBef>
                <a:spcPts val="0"/>
              </a:spcBef>
              <a:spcAft>
                <a:spcPts val="0"/>
              </a:spcAft>
              <a:buSzPts val="1100"/>
              <a:buChar char="-"/>
            </a:pPr>
            <a:r>
              <a:rPr lang="en"/>
              <a:t>Number of parts: protocol hostname route</a:t>
            </a:r>
            <a:endParaRPr/>
          </a:p>
          <a:p>
            <a:pPr indent="-298450" lvl="0" marL="457200" rtl="0" algn="l">
              <a:spcBef>
                <a:spcPts val="0"/>
              </a:spcBef>
              <a:spcAft>
                <a:spcPts val="0"/>
              </a:spcAft>
              <a:buSzPts val="1100"/>
              <a:buChar char="-"/>
            </a:pPr>
            <a:r>
              <a:rPr lang="en"/>
              <a:t>Protocol: how client talks to server (HTTP, HTTPS, FTP, IRC)</a:t>
            </a:r>
            <a:endParaRPr/>
          </a:p>
          <a:p>
            <a:pPr indent="-298450" lvl="0" marL="457200" rtl="0" algn="l">
              <a:spcBef>
                <a:spcPts val="0"/>
              </a:spcBef>
              <a:spcAft>
                <a:spcPts val="0"/>
              </a:spcAft>
              <a:buSzPts val="1100"/>
              <a:buChar char="-"/>
            </a:pPr>
            <a:r>
              <a:rPr lang="en"/>
              <a:t>Hostname: where to find the server</a:t>
            </a:r>
            <a:endParaRPr/>
          </a:p>
          <a:p>
            <a:pPr indent="-298450" lvl="0" marL="457200" rtl="0" algn="l">
              <a:spcBef>
                <a:spcPts val="0"/>
              </a:spcBef>
              <a:spcAft>
                <a:spcPts val="0"/>
              </a:spcAft>
              <a:buSzPts val="1100"/>
              <a:buChar char="-"/>
            </a:pPr>
            <a:r>
              <a:rPr lang="en"/>
              <a:t>Route: what on the server to access. Can contain sub routes.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talking about web servers, it’s important to understand routes. Routes define a way to access information on a website, through a hierarchy.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already be familiar with URLs or Uniform Resource Locators. These are also known as web addresses.</a:t>
            </a:r>
            <a:endParaRPr/>
          </a:p>
          <a:p>
            <a:pPr indent="0" lvl="0" marL="0" rtl="0" algn="l">
              <a:spcBef>
                <a:spcPts val="0"/>
              </a:spcBef>
              <a:spcAft>
                <a:spcPts val="0"/>
              </a:spcAft>
              <a:buNone/>
            </a:pPr>
            <a:r>
              <a:rPr lang="en"/>
              <a:t>URLs are composed of a number of parts: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protocol: which is how the client talks to the server. There’s HTTP, but other types can </a:t>
            </a:r>
            <a:r>
              <a:rPr lang="en"/>
              <a:t>include HTTPS, FTP, IRC.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hostname defines where the server can be reached.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route refers to what on the server is being accessed. If you go to google dot com, you won’t see a route. The default route is referred to as root, which is represented by a single slash.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Routes can be nested with other routes, which you may have seen in URLs before.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7cfca254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7cfca254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HTTP sends data to web server</a:t>
            </a:r>
            <a:endParaRPr/>
          </a:p>
          <a:p>
            <a:pPr indent="-298450" lvl="0" marL="457200" rtl="0" algn="l">
              <a:spcBef>
                <a:spcPts val="0"/>
              </a:spcBef>
              <a:spcAft>
                <a:spcPts val="0"/>
              </a:spcAft>
              <a:buSzPts val="1100"/>
              <a:buChar char="-"/>
            </a:pPr>
            <a:r>
              <a:rPr lang="en"/>
              <a:t>REST = </a:t>
            </a:r>
            <a:r>
              <a:rPr lang="en"/>
              <a:t>representational</a:t>
            </a:r>
            <a:r>
              <a:rPr lang="en"/>
              <a:t> State Transfer (out of scope)</a:t>
            </a:r>
            <a:endParaRPr/>
          </a:p>
          <a:p>
            <a:pPr indent="-298450" lvl="0" marL="457200" rtl="0" algn="l">
              <a:spcBef>
                <a:spcPts val="0"/>
              </a:spcBef>
              <a:spcAft>
                <a:spcPts val="0"/>
              </a:spcAft>
              <a:buSzPts val="1100"/>
              <a:buChar char="-"/>
            </a:pPr>
            <a:r>
              <a:rPr lang="en"/>
              <a:t>GET gets data, used by browser</a:t>
            </a:r>
            <a:endParaRPr/>
          </a:p>
          <a:p>
            <a:pPr indent="-298450" lvl="0" marL="457200" rtl="0" algn="l">
              <a:spcBef>
                <a:spcPts val="0"/>
              </a:spcBef>
              <a:spcAft>
                <a:spcPts val="0"/>
              </a:spcAft>
              <a:buSzPts val="1100"/>
              <a:buChar char="-"/>
            </a:pPr>
            <a:r>
              <a:rPr lang="en"/>
              <a:t>POST sends data, like login data.</a:t>
            </a:r>
            <a:endParaRPr/>
          </a:p>
          <a:p>
            <a:pPr indent="-298450" lvl="0" marL="457200" rtl="0" algn="l">
              <a:spcBef>
                <a:spcPts val="0"/>
              </a:spcBef>
              <a:spcAft>
                <a:spcPts val="0"/>
              </a:spcAft>
              <a:buSzPts val="1100"/>
              <a:buChar char="-"/>
            </a:pPr>
            <a:r>
              <a:rPr lang="en"/>
              <a:t>DELETE can delete data</a:t>
            </a:r>
            <a:endParaRPr/>
          </a:p>
          <a:p>
            <a:pPr indent="-298450" lvl="0" marL="457200" rtl="0" algn="l">
              <a:spcBef>
                <a:spcPts val="0"/>
              </a:spcBef>
              <a:spcAft>
                <a:spcPts val="0"/>
              </a:spcAft>
              <a:buSzPts val="1100"/>
              <a:buChar char="-"/>
            </a:pPr>
            <a:r>
              <a:rPr lang="en"/>
              <a:t>Uwbhacks example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web is built on HTTP. HTTP is a protocol for sending some data to a web server at a specific route.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each of these routes, you can perform actions, or methods on them. I don’t have the time to explain REST (which is representational state transfer) in full today, but using these methods on different routes you can access and modify information on the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more than just these three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GET method is the easiest to understand. Your browser uses GET when requesting web pages from servers. You can see this in your browser debugger, give it a 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POST is similar to GET, except it allows for sending a message body with the request. For example, a POST request can include some JSON.</a:t>
            </a:r>
            <a:endParaRPr/>
          </a:p>
          <a:p>
            <a:pPr indent="0" lvl="0" marL="0" rtl="0" algn="l">
              <a:spcBef>
                <a:spcPts val="0"/>
              </a:spcBef>
              <a:spcAft>
                <a:spcPts val="0"/>
              </a:spcAft>
              <a:buNone/>
            </a:pPr>
            <a:r>
              <a:rPr lang="en"/>
              <a:t>This is commonly seen with user login forms. You may have experienced a browser asking if you would want to resend a request, it’s asking if you want to re-send a POST.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DELETE is pretty self explanatory. In REST APIs, DELETE can delete a resource. This ony works if the server supports this functionality, which could be restricted based on your authorization.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can see that our browser is GET-ing the index page hosted on our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I CAN, OPEN THE DEBUGGER AND AN EXAMPLE 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4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UWB-ACM/flask-barebones" TargetMode="External"/><Relationship Id="rId4" Type="http://schemas.openxmlformats.org/officeDocument/2006/relationships/hyperlink" Target="https://github.com/UWB-ACM/flask-barebones" TargetMode="External"/><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paas.uwbhack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UWB-ACM/flask-barebones"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tiangolo/uwsgi-nginx-flask-docker" TargetMode="Externa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ocs.uwbhacks.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flask.pocoo.org/docs/1.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flask.pocoo.org/docs/1.0/foreword/#what-does-micro-mea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56900" y="12357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Flask Fun</a:t>
            </a:r>
            <a:endParaRPr sz="7200"/>
          </a:p>
          <a:p>
            <a:pPr indent="0" lvl="0" marL="0" rtl="0" algn="l">
              <a:spcBef>
                <a:spcPts val="0"/>
              </a:spcBef>
              <a:spcAft>
                <a:spcPts val="0"/>
              </a:spcAft>
              <a:buNone/>
            </a:pPr>
            <a:r>
              <a:rPr lang="en" sz="3000"/>
              <a:t>Intro to Web Servers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	</a:t>
            </a:r>
            <a:r>
              <a:rPr lang="en" sz="1400"/>
              <a:t>by Thomas Kercheval, Chris Johnston</a:t>
            </a:r>
            <a:endParaRPr sz="1400"/>
          </a:p>
          <a:p>
            <a:pPr indent="0" lvl="0" marL="457200" rtl="0" algn="l">
              <a:spcBef>
                <a:spcPts val="0"/>
              </a:spcBef>
              <a:spcAft>
                <a:spcPts val="0"/>
              </a:spcAft>
              <a:buNone/>
            </a:pPr>
            <a:r>
              <a:rPr lang="en" sz="1400"/>
              <a:t>&amp;&amp; The ACM@UWB</a:t>
            </a:r>
            <a:endParaRPr sz="1400"/>
          </a:p>
        </p:txBody>
      </p:sp>
      <p:pic>
        <p:nvPicPr>
          <p:cNvPr id="135" name="Google Shape;135;p13"/>
          <p:cNvPicPr preferRelativeResize="0"/>
          <p:nvPr/>
        </p:nvPicPr>
        <p:blipFill>
          <a:blip r:embed="rId3">
            <a:alphaModFix/>
          </a:blip>
          <a:stretch>
            <a:fillRect/>
          </a:stretch>
        </p:blipFill>
        <p:spPr>
          <a:xfrm>
            <a:off x="41150" y="2057400"/>
            <a:ext cx="3217775" cy="3217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22"/>
          <p:cNvSpPr txBox="1"/>
          <p:nvPr/>
        </p:nvSpPr>
        <p:spPr>
          <a:xfrm>
            <a:off x="866175" y="1683950"/>
            <a:ext cx="4617600" cy="29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We made an example project which contains the code that we are going to refer to.</a:t>
            </a:r>
            <a:endParaRPr sz="1800">
              <a:solidFill>
                <a:srgbClr val="FFFFFF"/>
              </a:solidFill>
              <a:latin typeface="Lato"/>
              <a:ea typeface="Lato"/>
              <a:cs typeface="Lato"/>
              <a:sym typeface="Lato"/>
            </a:endParaRPr>
          </a:p>
          <a:p>
            <a:pPr indent="0" lvl="0" marL="0" rtl="0" algn="l">
              <a:spcBef>
                <a:spcPts val="1000"/>
              </a:spcBef>
              <a:spcAft>
                <a:spcPts val="0"/>
              </a:spcAft>
              <a:buNone/>
            </a:pPr>
            <a:r>
              <a:t/>
            </a:r>
            <a:endParaRPr sz="1800">
              <a:solidFill>
                <a:srgbClr val="FFFFFF"/>
              </a:solidFill>
              <a:latin typeface="Lato"/>
              <a:ea typeface="Lato"/>
              <a:cs typeface="Lato"/>
              <a:sym typeface="Lato"/>
            </a:endParaRPr>
          </a:p>
          <a:p>
            <a:pPr indent="0" lvl="0" marL="0" rtl="0" algn="l">
              <a:spcBef>
                <a:spcPts val="1000"/>
              </a:spcBef>
              <a:spcAft>
                <a:spcPts val="0"/>
              </a:spcAft>
              <a:buNone/>
            </a:pPr>
            <a:r>
              <a:rPr lang="en" sz="3000">
                <a:solidFill>
                  <a:srgbClr val="FFFFFF"/>
                </a:solidFill>
                <a:latin typeface="Lato"/>
                <a:ea typeface="Lato"/>
                <a:cs typeface="Lato"/>
                <a:sym typeface="Lato"/>
              </a:rPr>
              <a:t>https://bit.ly/2OLGuX6</a:t>
            </a:r>
            <a:endParaRPr sz="3000">
              <a:solidFill>
                <a:srgbClr val="FFFFFF"/>
              </a:solidFill>
              <a:latin typeface="Lato"/>
              <a:ea typeface="Lato"/>
              <a:cs typeface="Lato"/>
              <a:sym typeface="Lato"/>
            </a:endParaRPr>
          </a:p>
          <a:p>
            <a:pPr indent="0" lvl="0" marL="0" rtl="0" algn="l">
              <a:spcBef>
                <a:spcPts val="1000"/>
              </a:spcBef>
              <a:spcAft>
                <a:spcPts val="1000"/>
              </a:spcAft>
              <a:buNone/>
            </a:pPr>
            <a:r>
              <a:rPr lang="en" sz="1800">
                <a:solidFill>
                  <a:srgbClr val="FFFFFF"/>
                </a:solidFill>
                <a:latin typeface="Lato"/>
                <a:ea typeface="Lato"/>
                <a:cs typeface="Lato"/>
                <a:sym typeface="Lato"/>
              </a:rPr>
              <a:t> </a:t>
            </a:r>
            <a:r>
              <a:rPr lang="en" u="sng">
                <a:solidFill>
                  <a:srgbClr val="FFFFFF"/>
                </a:solidFill>
                <a:hlinkClick r:id="rId3"/>
              </a:rPr>
              <a:t>https://github.com/UWB-ACM/flask-barebone</a:t>
            </a:r>
            <a:r>
              <a:rPr lang="en" u="sng">
                <a:solidFill>
                  <a:srgbClr val="FFFFFF"/>
                </a:solidFill>
                <a:hlinkClick r:id="rId4"/>
              </a:rPr>
              <a:t>s</a:t>
            </a:r>
            <a:r>
              <a:rPr lang="en" sz="1800">
                <a:solidFill>
                  <a:srgbClr val="FFFFFF"/>
                </a:solidFill>
                <a:latin typeface="Lato"/>
                <a:ea typeface="Lato"/>
                <a:cs typeface="Lato"/>
                <a:sym typeface="Lato"/>
              </a:rPr>
              <a:t> </a:t>
            </a:r>
            <a:endParaRPr sz="1800">
              <a:solidFill>
                <a:srgbClr val="FFFFFF"/>
              </a:solidFill>
              <a:latin typeface="Lato"/>
              <a:ea typeface="Lato"/>
              <a:cs typeface="Lato"/>
              <a:sym typeface="Lato"/>
            </a:endParaRPr>
          </a:p>
        </p:txBody>
      </p:sp>
      <p:pic>
        <p:nvPicPr>
          <p:cNvPr id="211" name="Google Shape;211;p22"/>
          <p:cNvPicPr preferRelativeResize="0"/>
          <p:nvPr/>
        </p:nvPicPr>
        <p:blipFill>
          <a:blip r:embed="rId5">
            <a:alphaModFix/>
          </a:blip>
          <a:stretch>
            <a:fillRect/>
          </a:stretch>
        </p:blipFill>
        <p:spPr>
          <a:xfrm>
            <a:off x="5483875" y="1232075"/>
            <a:ext cx="3431175" cy="3431175"/>
          </a:xfrm>
          <a:prstGeom prst="rect">
            <a:avLst/>
          </a:prstGeom>
          <a:noFill/>
          <a:ln>
            <a:noFill/>
          </a:ln>
        </p:spPr>
      </p:pic>
      <p:sp>
        <p:nvSpPr>
          <p:cNvPr id="212" name="Google Shape;212;p22"/>
          <p:cNvSpPr txBox="1"/>
          <p:nvPr>
            <p:ph type="title"/>
          </p:nvPr>
        </p:nvSpPr>
        <p:spPr>
          <a:xfrm>
            <a:off x="1297500" y="393750"/>
            <a:ext cx="7444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“PaaS” Example Project</a:t>
            </a:r>
            <a:endParaRPr sz="4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3"/>
          <p:cNvSpPr txBox="1"/>
          <p:nvPr>
            <p:ph idx="1" type="body"/>
          </p:nvPr>
        </p:nvSpPr>
        <p:spPr>
          <a:xfrm>
            <a:off x="89300" y="1686200"/>
            <a:ext cx="8885100" cy="29112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SzPts val="1800"/>
              <a:buAutoNum type="arabicPeriod"/>
            </a:pPr>
            <a:r>
              <a:rPr lang="en" sz="2400"/>
              <a:t>Clone project from GitHub</a:t>
            </a:r>
            <a:r>
              <a:rPr lang="en" sz="1800"/>
              <a:t> </a:t>
            </a:r>
            <a:endParaRPr sz="1800"/>
          </a:p>
          <a:p>
            <a:pPr indent="0" lvl="0" marL="914400" rtl="0" algn="l">
              <a:lnSpc>
                <a:spcPct val="130000"/>
              </a:lnSpc>
              <a:spcBef>
                <a:spcPts val="0"/>
              </a:spcBef>
              <a:spcAft>
                <a:spcPts val="0"/>
              </a:spcAft>
              <a:buNone/>
            </a:pPr>
            <a:r>
              <a:rPr b="1" lang="en" sz="1800">
                <a:latin typeface="Courier New"/>
                <a:ea typeface="Courier New"/>
                <a:cs typeface="Courier New"/>
                <a:sym typeface="Courier New"/>
              </a:rPr>
              <a:t>g</a:t>
            </a:r>
            <a:r>
              <a:rPr b="1" lang="en" sz="1800">
                <a:latin typeface="Courier New"/>
                <a:ea typeface="Courier New"/>
                <a:cs typeface="Courier New"/>
                <a:sym typeface="Courier New"/>
              </a:rPr>
              <a:t>it clone https://github.com/UWB-ACM/flask-barebones.git</a:t>
            </a:r>
            <a:endParaRPr b="1" sz="1800">
              <a:latin typeface="Courier New"/>
              <a:ea typeface="Courier New"/>
              <a:cs typeface="Courier New"/>
              <a:sym typeface="Courier New"/>
            </a:endParaRPr>
          </a:p>
          <a:p>
            <a:pPr indent="-381000" lvl="0" marL="457200" rtl="0" algn="l">
              <a:lnSpc>
                <a:spcPct val="130000"/>
              </a:lnSpc>
              <a:spcBef>
                <a:spcPts val="0"/>
              </a:spcBef>
              <a:spcAft>
                <a:spcPts val="0"/>
              </a:spcAft>
              <a:buSzPts val="2400"/>
              <a:buAutoNum type="arabicPeriod"/>
            </a:pPr>
            <a:r>
              <a:rPr lang="en" sz="2400"/>
              <a:t>Enter project repo</a:t>
            </a:r>
            <a:endParaRPr sz="2400"/>
          </a:p>
          <a:p>
            <a:pPr indent="0" lvl="0" marL="914400" rtl="0" algn="l">
              <a:lnSpc>
                <a:spcPct val="130000"/>
              </a:lnSpc>
              <a:spcBef>
                <a:spcPts val="0"/>
              </a:spcBef>
              <a:spcAft>
                <a:spcPts val="0"/>
              </a:spcAft>
              <a:buNone/>
            </a:pPr>
            <a:r>
              <a:rPr b="1" lang="en" sz="1800">
                <a:latin typeface="Courier New"/>
                <a:ea typeface="Courier New"/>
                <a:cs typeface="Courier New"/>
                <a:sym typeface="Courier New"/>
              </a:rPr>
              <a:t>cd flask-barebones/</a:t>
            </a:r>
            <a:endParaRPr b="1" sz="1800">
              <a:latin typeface="Courier New"/>
              <a:ea typeface="Courier New"/>
              <a:cs typeface="Courier New"/>
              <a:sym typeface="Courier New"/>
            </a:endParaRPr>
          </a:p>
          <a:p>
            <a:pPr indent="-381000" lvl="0" marL="457200" rtl="0" algn="l">
              <a:lnSpc>
                <a:spcPct val="130000"/>
              </a:lnSpc>
              <a:spcBef>
                <a:spcPts val="0"/>
              </a:spcBef>
              <a:spcAft>
                <a:spcPts val="0"/>
              </a:spcAft>
              <a:buSzPts val="2400"/>
              <a:buAutoNum type="arabicPeriod"/>
            </a:pPr>
            <a:r>
              <a:rPr lang="en" sz="2400"/>
              <a:t>Install dependencies</a:t>
            </a:r>
            <a:endParaRPr sz="2400"/>
          </a:p>
          <a:p>
            <a:pPr indent="0" lvl="0" marL="0" rtl="0" algn="l">
              <a:lnSpc>
                <a:spcPct val="130000"/>
              </a:lnSpc>
              <a:spcBef>
                <a:spcPts val="0"/>
              </a:spcBef>
              <a:spcAft>
                <a:spcPts val="0"/>
              </a:spcAft>
              <a:buNone/>
            </a:pPr>
            <a:r>
              <a:rPr b="1" lang="en" sz="1800"/>
              <a:t>	</a:t>
            </a:r>
            <a:r>
              <a:rPr b="1" lang="en" sz="1800">
                <a:latin typeface="Courier New"/>
                <a:ea typeface="Courier New"/>
                <a:cs typeface="Courier New"/>
                <a:sym typeface="Courier New"/>
              </a:rPr>
              <a:t>	python3 -m pip install -r requirements.txt</a:t>
            </a:r>
            <a:endParaRPr b="1" sz="1800"/>
          </a:p>
          <a:p>
            <a:pPr indent="0" lvl="0" marL="457200" rtl="0" algn="l">
              <a:lnSpc>
                <a:spcPct val="130000"/>
              </a:lnSpc>
              <a:spcBef>
                <a:spcPts val="0"/>
              </a:spcBef>
              <a:spcAft>
                <a:spcPts val="0"/>
              </a:spcAft>
              <a:buNone/>
            </a:pPr>
            <a:r>
              <a:t/>
            </a:r>
            <a:endParaRPr b="1" sz="1800">
              <a:solidFill>
                <a:srgbClr val="004461"/>
              </a:solidFill>
              <a:latin typeface="Courier New"/>
              <a:ea typeface="Courier New"/>
              <a:cs typeface="Courier New"/>
              <a:sym typeface="Courier New"/>
            </a:endParaRPr>
          </a:p>
        </p:txBody>
      </p:sp>
      <p:sp>
        <p:nvSpPr>
          <p:cNvPr id="218" name="Google Shape;21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Setup Project</a:t>
            </a:r>
            <a:endParaRPr sz="1800"/>
          </a:p>
        </p:txBody>
      </p:sp>
      <p:sp>
        <p:nvSpPr>
          <p:cNvPr id="219" name="Google Shape;21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23"/>
          <p:cNvPicPr preferRelativeResize="0"/>
          <p:nvPr/>
        </p:nvPicPr>
        <p:blipFill>
          <a:blip r:embed="rId3">
            <a:alphaModFix/>
          </a:blip>
          <a:stretch>
            <a:fillRect/>
          </a:stretch>
        </p:blipFill>
        <p:spPr>
          <a:xfrm>
            <a:off x="6872184" y="393750"/>
            <a:ext cx="2102218" cy="1747475"/>
          </a:xfrm>
          <a:prstGeom prst="rect">
            <a:avLst/>
          </a:prstGeom>
          <a:noFill/>
          <a:ln>
            <a:noFill/>
          </a:ln>
          <a:effectLst>
            <a:outerShdw blurRad="57150" rotWithShape="0" algn="bl" dir="3660000" dist="19050">
              <a:srgbClr val="FFFFFF"/>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4"/>
          <p:cNvSpPr txBox="1"/>
          <p:nvPr>
            <p:ph idx="1" type="body"/>
          </p:nvPr>
        </p:nvSpPr>
        <p:spPr>
          <a:xfrm>
            <a:off x="410650" y="1694425"/>
            <a:ext cx="3518700" cy="29112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Enter </a:t>
            </a:r>
            <a:r>
              <a:rPr lang="en" sz="1800">
                <a:solidFill>
                  <a:srgbClr val="FFFFFF"/>
                </a:solidFill>
                <a:latin typeface="Courier New"/>
                <a:ea typeface="Courier New"/>
                <a:cs typeface="Courier New"/>
                <a:sym typeface="Courier New"/>
              </a:rPr>
              <a:t>src/ </a:t>
            </a:r>
            <a:r>
              <a:rPr lang="en" sz="1800">
                <a:solidFill>
                  <a:srgbClr val="FFFFFF"/>
                </a:solidFill>
              </a:rPr>
              <a:t>directory</a:t>
            </a:r>
            <a:endParaRPr sz="1800">
              <a:solidFill>
                <a:srgbClr val="FFFFFF"/>
              </a:solidFill>
            </a:endParaRPr>
          </a:p>
          <a:p>
            <a:pPr indent="0" lvl="0" marL="0" rtl="0" algn="l">
              <a:lnSpc>
                <a:spcPct val="130000"/>
              </a:lnSpc>
              <a:spcBef>
                <a:spcPts val="0"/>
              </a:spcBef>
              <a:spcAft>
                <a:spcPts val="0"/>
              </a:spcAft>
              <a:buNone/>
            </a:pPr>
            <a:r>
              <a:rPr lang="en" sz="2400">
                <a:solidFill>
                  <a:srgbClr val="FFFFFF"/>
                </a:solidFill>
                <a:latin typeface="Courier New"/>
                <a:ea typeface="Courier New"/>
                <a:cs typeface="Courier New"/>
                <a:sym typeface="Courier New"/>
              </a:rPr>
              <a:t>	</a:t>
            </a:r>
            <a:r>
              <a:rPr lang="en" sz="2400">
                <a:solidFill>
                  <a:srgbClr val="FFFFFF"/>
                </a:solidFill>
                <a:latin typeface="Courier New"/>
                <a:ea typeface="Courier New"/>
                <a:cs typeface="Courier New"/>
                <a:sym typeface="Courier New"/>
              </a:rPr>
              <a:t>c</a:t>
            </a:r>
            <a:r>
              <a:rPr lang="en" sz="2400">
                <a:solidFill>
                  <a:srgbClr val="FFFFFF"/>
                </a:solidFill>
                <a:latin typeface="Courier New"/>
                <a:ea typeface="Courier New"/>
                <a:cs typeface="Courier New"/>
                <a:sym typeface="Courier New"/>
              </a:rPr>
              <a:t>d src/</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Launch dev server</a:t>
            </a:r>
            <a:endParaRPr sz="1800">
              <a:solidFill>
                <a:srgbClr val="FFFFFF"/>
              </a:solidFill>
            </a:endParaRPr>
          </a:p>
          <a:p>
            <a:pPr indent="0" lvl="0" marL="0" rtl="0" algn="l">
              <a:lnSpc>
                <a:spcPct val="130000"/>
              </a:lnSpc>
              <a:spcBef>
                <a:spcPts val="0"/>
              </a:spcBef>
              <a:spcAft>
                <a:spcPts val="0"/>
              </a:spcAft>
              <a:buNone/>
            </a:pPr>
            <a:r>
              <a:rPr lang="en" sz="2400">
                <a:latin typeface="Courier New"/>
                <a:ea typeface="Courier New"/>
                <a:cs typeface="Courier New"/>
                <a:sym typeface="Courier New"/>
              </a:rPr>
              <a:t>	python3 main.py</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Visit </a:t>
            </a:r>
            <a:r>
              <a:rPr lang="en" sz="1800">
                <a:solidFill>
                  <a:srgbClr val="FFFFFF"/>
                </a:solidFill>
                <a:latin typeface="Courier New"/>
                <a:ea typeface="Courier New"/>
                <a:cs typeface="Courier New"/>
                <a:sym typeface="Courier New"/>
              </a:rPr>
              <a:t>127.0.0.1:5000/</a:t>
            </a:r>
            <a:endParaRPr sz="1800">
              <a:solidFill>
                <a:srgbClr val="FFFFFF"/>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sz="2400">
              <a:solidFill>
                <a:srgbClr val="FFFFFF"/>
              </a:solidFill>
              <a:latin typeface="Courier New"/>
              <a:ea typeface="Courier New"/>
              <a:cs typeface="Courier New"/>
              <a:sym typeface="Courier New"/>
            </a:endParaRPr>
          </a:p>
        </p:txBody>
      </p:sp>
      <p:sp>
        <p:nvSpPr>
          <p:cNvPr id="226" name="Google Shape;22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Launching Dev Server</a:t>
            </a:r>
            <a:endParaRPr sz="1800"/>
          </a:p>
        </p:txBody>
      </p:sp>
      <p:sp>
        <p:nvSpPr>
          <p:cNvPr id="227" name="Google Shape;22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24"/>
          <p:cNvPicPr preferRelativeResize="0"/>
          <p:nvPr/>
        </p:nvPicPr>
        <p:blipFill>
          <a:blip r:embed="rId3">
            <a:alphaModFix/>
          </a:blip>
          <a:stretch>
            <a:fillRect/>
          </a:stretch>
        </p:blipFill>
        <p:spPr>
          <a:xfrm>
            <a:off x="3929478" y="1264063"/>
            <a:ext cx="4885373" cy="209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a:t>
            </a:r>
            <a:endParaRPr/>
          </a:p>
        </p:txBody>
      </p:sp>
      <p:sp>
        <p:nvSpPr>
          <p:cNvPr id="234" name="Google Shape;234;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Try to use this ngrok link for the server running on my laptop:</a:t>
            </a:r>
            <a:endParaRPr sz="2400"/>
          </a:p>
          <a:p>
            <a:pPr indent="0" lvl="0" marL="0" rtl="0" algn="l">
              <a:spcBef>
                <a:spcPts val="1600"/>
              </a:spcBef>
              <a:spcAft>
                <a:spcPts val="0"/>
              </a:spcAft>
              <a:buNone/>
            </a:pPr>
            <a:r>
              <a:rPr lang="en" sz="3600"/>
              <a:t>TODO</a:t>
            </a:r>
            <a:endParaRPr sz="3600"/>
          </a:p>
          <a:p>
            <a:pPr indent="0" lvl="0" marL="0" rtl="0" algn="l">
              <a:spcBef>
                <a:spcPts val="1600"/>
              </a:spcBef>
              <a:spcAft>
                <a:spcPts val="0"/>
              </a:spcAft>
              <a:buNone/>
            </a:pPr>
            <a:r>
              <a:rPr lang="en" sz="3000"/>
              <a:t>Else, use: </a:t>
            </a:r>
            <a:r>
              <a:rPr lang="en" sz="3000" u="sng">
                <a:solidFill>
                  <a:schemeClr val="hlink"/>
                </a:solidFill>
                <a:hlinkClick r:id="rId3"/>
              </a:rPr>
              <a:t>http://paas.uwbhacks.com/</a:t>
            </a:r>
            <a:endParaRPr sz="3000"/>
          </a:p>
          <a:p>
            <a:pPr indent="0" lvl="0" marL="0" rtl="0" algn="l">
              <a:spcBef>
                <a:spcPts val="1600"/>
              </a:spcBef>
              <a:spcAft>
                <a:spcPts val="1600"/>
              </a:spcAft>
              <a:buNone/>
            </a:pPr>
            <a:r>
              <a:t/>
            </a:r>
            <a:endParaRPr sz="3000"/>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6"/>
          <p:cNvSpPr txBox="1"/>
          <p:nvPr>
            <p:ph idx="1" type="body"/>
          </p:nvPr>
        </p:nvSpPr>
        <p:spPr>
          <a:xfrm>
            <a:off x="371925" y="1627850"/>
            <a:ext cx="3957300" cy="2911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004461"/>
                </a:solidFill>
                <a:latin typeface="Courier New"/>
                <a:ea typeface="Courier New"/>
                <a:cs typeface="Courier New"/>
                <a:sym typeface="Courier New"/>
              </a:rPr>
              <a:t>from</a:t>
            </a:r>
            <a:r>
              <a:rPr lang="en" sz="1800">
                <a:solidFill>
                  <a:srgbClr val="3E4349"/>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flask</a:t>
            </a:r>
            <a:r>
              <a:rPr lang="en" sz="1800">
                <a:solidFill>
                  <a:srgbClr val="3E4349"/>
                </a:solidFill>
                <a:latin typeface="Courier New"/>
                <a:ea typeface="Courier New"/>
                <a:cs typeface="Courier New"/>
                <a:sym typeface="Courier New"/>
              </a:rPr>
              <a:t> </a:t>
            </a:r>
            <a:r>
              <a:rPr b="1" lang="en" sz="1800">
                <a:solidFill>
                  <a:srgbClr val="004461"/>
                </a:solidFill>
                <a:latin typeface="Courier New"/>
                <a:ea typeface="Courier New"/>
                <a:cs typeface="Courier New"/>
                <a:sym typeface="Courier New"/>
              </a:rPr>
              <a:t>import</a:t>
            </a:r>
            <a:r>
              <a:rPr lang="en" sz="1800">
                <a:solidFill>
                  <a:srgbClr val="3E4349"/>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Flask</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000000"/>
                </a:solidFill>
                <a:latin typeface="Courier New"/>
                <a:ea typeface="Courier New"/>
                <a:cs typeface="Courier New"/>
                <a:sym typeface="Courier New"/>
              </a:rPr>
              <a:t>app</a:t>
            </a:r>
            <a:r>
              <a:rPr lang="en" sz="1800">
                <a:solidFill>
                  <a:srgbClr val="3E4349"/>
                </a:solidFill>
                <a:latin typeface="Courier New"/>
                <a:ea typeface="Courier New"/>
                <a:cs typeface="Courier New"/>
                <a:sym typeface="Courier New"/>
              </a:rPr>
              <a:t> </a:t>
            </a:r>
            <a:r>
              <a:rPr lang="en" sz="1800">
                <a:solidFill>
                  <a:srgbClr val="582800"/>
                </a:solidFill>
                <a:latin typeface="Courier New"/>
                <a:ea typeface="Courier New"/>
                <a:cs typeface="Courier New"/>
                <a:sym typeface="Courier New"/>
              </a:rPr>
              <a:t>=</a:t>
            </a:r>
            <a:r>
              <a:rPr lang="en" sz="1800">
                <a:solidFill>
                  <a:srgbClr val="3E4349"/>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Flask</a:t>
            </a:r>
            <a:r>
              <a:rPr b="1" lang="en" sz="1800">
                <a:solidFill>
                  <a:srgbClr val="000000"/>
                </a:solidFill>
                <a:latin typeface="Courier New"/>
                <a:ea typeface="Courier New"/>
                <a:cs typeface="Courier New"/>
                <a:sym typeface="Courier New"/>
              </a:rPr>
              <a:t>(</a:t>
            </a:r>
            <a:r>
              <a:rPr lang="en" sz="1800">
                <a:solidFill>
                  <a:srgbClr val="000000"/>
                </a:solidFill>
                <a:latin typeface="Courier New"/>
                <a:ea typeface="Courier New"/>
                <a:cs typeface="Courier New"/>
                <a:sym typeface="Courier New"/>
              </a:rPr>
              <a:t>__name__</a:t>
            </a:r>
            <a:r>
              <a:rPr b="1" lang="en" sz="1800">
                <a:solidFill>
                  <a:srgbClr val="000000"/>
                </a:solidFill>
                <a:latin typeface="Courier New"/>
                <a:ea typeface="Courier New"/>
                <a:cs typeface="Courier New"/>
                <a:sym typeface="Courier New"/>
              </a:rPr>
              <a:t>)</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888888"/>
                </a:solidFill>
                <a:latin typeface="Courier New"/>
                <a:ea typeface="Courier New"/>
                <a:cs typeface="Courier New"/>
                <a:sym typeface="Courier New"/>
              </a:rPr>
              <a:t>@app</a:t>
            </a:r>
            <a:r>
              <a:rPr lang="en" sz="1800">
                <a:solidFill>
                  <a:srgbClr val="582800"/>
                </a:solidFill>
                <a:latin typeface="Courier New"/>
                <a:ea typeface="Courier New"/>
                <a:cs typeface="Courier New"/>
                <a:sym typeface="Courier New"/>
              </a:rPr>
              <a:t>.</a:t>
            </a:r>
            <a:r>
              <a:rPr lang="en" sz="1800">
                <a:solidFill>
                  <a:srgbClr val="000000"/>
                </a:solidFill>
                <a:latin typeface="Courier New"/>
                <a:ea typeface="Courier New"/>
                <a:cs typeface="Courier New"/>
                <a:sym typeface="Courier New"/>
              </a:rPr>
              <a:t>route</a:t>
            </a:r>
            <a:r>
              <a:rPr b="1" lang="en" sz="1800">
                <a:solidFill>
                  <a:srgbClr val="000000"/>
                </a:solidFill>
                <a:latin typeface="Courier New"/>
                <a:ea typeface="Courier New"/>
                <a:cs typeface="Courier New"/>
                <a:sym typeface="Courier New"/>
              </a:rPr>
              <a:t>(</a:t>
            </a:r>
            <a:r>
              <a:rPr lang="en" sz="1800">
                <a:solidFill>
                  <a:srgbClr val="4E9A06"/>
                </a:solidFill>
                <a:latin typeface="Courier New"/>
                <a:ea typeface="Courier New"/>
                <a:cs typeface="Courier New"/>
                <a:sym typeface="Courier New"/>
              </a:rPr>
              <a:t>'/test'</a:t>
            </a:r>
            <a:r>
              <a:rPr b="1" lang="en" sz="1800">
                <a:solidFill>
                  <a:srgbClr val="000000"/>
                </a:solidFill>
                <a:latin typeface="Courier New"/>
                <a:ea typeface="Courier New"/>
                <a:cs typeface="Courier New"/>
                <a:sym typeface="Courier New"/>
              </a:rPr>
              <a:t>)</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004461"/>
                </a:solidFill>
                <a:latin typeface="Courier New"/>
                <a:ea typeface="Courier New"/>
                <a:cs typeface="Courier New"/>
                <a:sym typeface="Courier New"/>
              </a:rPr>
              <a:t>d</a:t>
            </a:r>
            <a:r>
              <a:rPr b="1" lang="en" sz="1800">
                <a:solidFill>
                  <a:srgbClr val="004461"/>
                </a:solidFill>
                <a:latin typeface="Courier New"/>
                <a:ea typeface="Courier New"/>
                <a:cs typeface="Courier New"/>
                <a:sym typeface="Courier New"/>
              </a:rPr>
              <a:t>ef</a:t>
            </a:r>
            <a:r>
              <a:rPr lang="en" sz="1800">
                <a:solidFill>
                  <a:srgbClr val="3E4349"/>
                </a:solidFill>
                <a:latin typeface="Courier New"/>
                <a:ea typeface="Courier New"/>
                <a:cs typeface="Courier New"/>
                <a:sym typeface="Courier New"/>
              </a:rPr>
              <a:t> testing</a:t>
            </a:r>
            <a:r>
              <a:rPr b="1" lang="en" sz="1800">
                <a:solidFill>
                  <a:srgbClr val="000000"/>
                </a:solidFill>
                <a:latin typeface="Courier New"/>
                <a:ea typeface="Courier New"/>
                <a:cs typeface="Courier New"/>
                <a:sym typeface="Courier New"/>
              </a:rPr>
              <a:t>():</a:t>
            </a:r>
            <a:endParaRPr sz="1800">
              <a:solidFill>
                <a:srgbClr val="3E4349"/>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3E4349"/>
                </a:solidFill>
                <a:latin typeface="Courier New"/>
                <a:ea typeface="Courier New"/>
                <a:cs typeface="Courier New"/>
                <a:sym typeface="Courier New"/>
              </a:rPr>
              <a:t>    </a:t>
            </a:r>
            <a:r>
              <a:rPr b="1" lang="en" sz="1800">
                <a:solidFill>
                  <a:srgbClr val="004461"/>
                </a:solidFill>
                <a:latin typeface="Courier New"/>
                <a:ea typeface="Courier New"/>
                <a:cs typeface="Courier New"/>
                <a:sym typeface="Courier New"/>
              </a:rPr>
              <a:t>return</a:t>
            </a:r>
            <a:r>
              <a:rPr lang="en" sz="1800">
                <a:solidFill>
                  <a:srgbClr val="3E4349"/>
                </a:solidFill>
                <a:latin typeface="Courier New"/>
                <a:ea typeface="Courier New"/>
                <a:cs typeface="Courier New"/>
                <a:sym typeface="Courier New"/>
              </a:rPr>
              <a:t> </a:t>
            </a:r>
            <a:r>
              <a:rPr lang="en" sz="1800">
                <a:solidFill>
                  <a:srgbClr val="4E9A06"/>
                </a:solidFill>
                <a:latin typeface="Courier New"/>
                <a:ea typeface="Courier New"/>
                <a:cs typeface="Courier New"/>
                <a:sym typeface="Courier New"/>
              </a:rPr>
              <a:t>'Hello, Flask!'</a:t>
            </a:r>
            <a:endParaRPr sz="1800">
              <a:solidFill>
                <a:srgbClr val="4E9A0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800">
              <a:solidFill>
                <a:srgbClr val="4E9A0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chemeClr val="accent1"/>
                </a:solidFill>
                <a:latin typeface="Courier New"/>
                <a:ea typeface="Courier New"/>
                <a:cs typeface="Courier New"/>
                <a:sym typeface="Courier New"/>
              </a:rPr>
              <a:t>if</a:t>
            </a:r>
            <a:r>
              <a:rPr lang="en" sz="1800">
                <a:solidFill>
                  <a:srgbClr val="4E9A06"/>
                </a:solidFill>
                <a:latin typeface="Courier New"/>
                <a:ea typeface="Courier New"/>
                <a:cs typeface="Courier New"/>
                <a:sym typeface="Courier New"/>
              </a:rPr>
              <a:t> __name__ </a:t>
            </a:r>
            <a:r>
              <a:rPr lang="en" sz="1800">
                <a:solidFill>
                  <a:srgbClr val="4A86E8"/>
                </a:solidFill>
                <a:latin typeface="Courier New"/>
                <a:ea typeface="Courier New"/>
                <a:cs typeface="Courier New"/>
                <a:sym typeface="Courier New"/>
              </a:rPr>
              <a:t>==</a:t>
            </a:r>
            <a:r>
              <a:rPr lang="en" sz="1800">
                <a:solidFill>
                  <a:srgbClr val="4E9A06"/>
                </a:solidFill>
                <a:latin typeface="Courier New"/>
                <a:ea typeface="Courier New"/>
                <a:cs typeface="Courier New"/>
                <a:sym typeface="Courier New"/>
              </a:rPr>
              <a:t> '__main__'</a:t>
            </a:r>
            <a:r>
              <a:rPr lang="en" sz="1800">
                <a:solidFill>
                  <a:srgbClr val="000000"/>
                </a:solidFill>
                <a:latin typeface="Courier New"/>
                <a:ea typeface="Courier New"/>
                <a:cs typeface="Courier New"/>
                <a:sym typeface="Courier New"/>
              </a:rPr>
              <a:t>:</a:t>
            </a:r>
            <a:endParaRPr sz="18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4E9A06"/>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app</a:t>
            </a:r>
            <a:r>
              <a:rPr lang="en" sz="1800">
                <a:solidFill>
                  <a:srgbClr val="4E9A06"/>
                </a:solidFill>
                <a:latin typeface="Courier New"/>
                <a:ea typeface="Courier New"/>
                <a:cs typeface="Courier New"/>
                <a:sym typeface="Courier New"/>
              </a:rPr>
              <a:t>.</a:t>
            </a:r>
            <a:r>
              <a:rPr lang="en" sz="1800">
                <a:solidFill>
                  <a:srgbClr val="000000"/>
                </a:solidFill>
                <a:latin typeface="Courier New"/>
                <a:ea typeface="Courier New"/>
                <a:cs typeface="Courier New"/>
                <a:sym typeface="Courier New"/>
              </a:rPr>
              <a:t>run</a:t>
            </a:r>
            <a:r>
              <a:rPr lang="en" sz="1800">
                <a:solidFill>
                  <a:srgbClr val="4E9A06"/>
                </a:solidFill>
                <a:latin typeface="Courier New"/>
                <a:ea typeface="Courier New"/>
                <a:cs typeface="Courier New"/>
                <a:sym typeface="Courier New"/>
              </a:rPr>
              <a:t>(</a:t>
            </a:r>
            <a:r>
              <a:rPr lang="en" sz="1800">
                <a:solidFill>
                  <a:srgbClr val="000000"/>
                </a:solidFill>
                <a:latin typeface="Courier New"/>
                <a:ea typeface="Courier New"/>
                <a:cs typeface="Courier New"/>
                <a:sym typeface="Courier New"/>
              </a:rPr>
              <a:t>debug=</a:t>
            </a:r>
            <a:r>
              <a:rPr lang="en" sz="1800">
                <a:solidFill>
                  <a:srgbClr val="4E9A06"/>
                </a:solidFill>
                <a:latin typeface="Courier New"/>
                <a:ea typeface="Courier New"/>
                <a:cs typeface="Courier New"/>
                <a:sym typeface="Courier New"/>
              </a:rPr>
              <a:t>True, </a:t>
            </a:r>
            <a:endParaRPr sz="1800">
              <a:solidFill>
                <a:srgbClr val="4E9A0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800">
                <a:solidFill>
                  <a:srgbClr val="4E9A06"/>
                </a:solidFill>
                <a:latin typeface="Courier New"/>
                <a:ea typeface="Courier New"/>
                <a:cs typeface="Courier New"/>
                <a:sym typeface="Courier New"/>
              </a:rPr>
              <a:t>            </a:t>
            </a:r>
            <a:r>
              <a:rPr lang="en" sz="1800">
                <a:solidFill>
                  <a:srgbClr val="000000"/>
                </a:solidFill>
                <a:latin typeface="Courier New"/>
                <a:ea typeface="Courier New"/>
                <a:cs typeface="Courier New"/>
                <a:sym typeface="Courier New"/>
              </a:rPr>
              <a:t>host=</a:t>
            </a:r>
            <a:r>
              <a:rPr lang="en" sz="1800">
                <a:solidFill>
                  <a:srgbClr val="4E9A06"/>
                </a:solidFill>
                <a:latin typeface="Courier New"/>
                <a:ea typeface="Courier New"/>
                <a:cs typeface="Courier New"/>
                <a:sym typeface="Courier New"/>
              </a:rPr>
              <a:t>'0.0.0.0'</a:t>
            </a:r>
            <a:r>
              <a:rPr lang="en" sz="1800">
                <a:solidFill>
                  <a:srgbClr val="000000"/>
                </a:solidFill>
                <a:latin typeface="Courier New"/>
                <a:ea typeface="Courier New"/>
                <a:cs typeface="Courier New"/>
                <a:sym typeface="Courier New"/>
              </a:rPr>
              <a:t>)</a:t>
            </a:r>
            <a:endParaRPr sz="1800">
              <a:solidFill>
                <a:srgbClr val="000000"/>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sz="1800">
              <a:solidFill>
                <a:srgbClr val="4E9A06"/>
              </a:solidFill>
              <a:latin typeface="Courier New"/>
              <a:ea typeface="Courier New"/>
              <a:cs typeface="Courier New"/>
              <a:sym typeface="Courier New"/>
            </a:endParaRPr>
          </a:p>
        </p:txBody>
      </p:sp>
      <p:sp>
        <p:nvSpPr>
          <p:cNvPr id="241" name="Google Shape;24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Defining a Route </a:t>
            </a:r>
            <a:r>
              <a:rPr lang="en" sz="1800"/>
              <a:t>(in Flask)</a:t>
            </a:r>
            <a:endParaRPr sz="1800"/>
          </a:p>
        </p:txBody>
      </p:sp>
      <p:sp>
        <p:nvSpPr>
          <p:cNvPr id="242" name="Google Shape;24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26"/>
          <p:cNvSpPr txBox="1"/>
          <p:nvPr/>
        </p:nvSpPr>
        <p:spPr>
          <a:xfrm>
            <a:off x="4522025" y="1627850"/>
            <a:ext cx="4464600" cy="30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Import web microframework</a:t>
            </a:r>
            <a:endParaRPr>
              <a:solidFill>
                <a:srgbClr val="FFFFFF"/>
              </a:solidFill>
              <a:latin typeface="Lato"/>
              <a:ea typeface="Lato"/>
              <a:cs typeface="Lato"/>
              <a:sym typeface="Lato"/>
            </a:endParaRPr>
          </a:p>
          <a:p>
            <a:pPr indent="0" lvl="0" marL="0" rtl="0" algn="l">
              <a:spcBef>
                <a:spcPts val="1000"/>
              </a:spcBef>
              <a:spcAft>
                <a:spcPts val="0"/>
              </a:spcAft>
              <a:buNone/>
            </a:pPr>
            <a:r>
              <a:rPr lang="en">
                <a:solidFill>
                  <a:srgbClr val="FFFFFF"/>
                </a:solidFill>
                <a:latin typeface="Lato"/>
                <a:ea typeface="Lato"/>
                <a:cs typeface="Lato"/>
                <a:sym typeface="Lato"/>
              </a:rPr>
              <a:t>Get WSGI application instance</a:t>
            </a:r>
            <a:endParaRPr>
              <a:solidFill>
                <a:srgbClr val="FFFFFF"/>
              </a:solidFill>
              <a:latin typeface="Lato"/>
              <a:ea typeface="Lato"/>
              <a:cs typeface="Lato"/>
              <a:sym typeface="Lato"/>
            </a:endParaRPr>
          </a:p>
          <a:p>
            <a:pPr indent="0" lvl="0" marL="0" rtl="0" algn="l">
              <a:spcBef>
                <a:spcPts val="100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Define “test” route as a simple hello world</a:t>
            </a:r>
            <a:endParaRPr>
              <a:solidFill>
                <a:srgbClr val="FFFFFF"/>
              </a:solidFill>
              <a:latin typeface="Lato"/>
              <a:ea typeface="Lato"/>
              <a:cs typeface="Lato"/>
              <a:sym typeface="Lato"/>
            </a:endParaRPr>
          </a:p>
          <a:p>
            <a:pPr indent="0" lvl="0" marL="0" rtl="0" algn="l">
              <a:spcBef>
                <a:spcPts val="1000"/>
              </a:spcBef>
              <a:spcAft>
                <a:spcPts val="0"/>
              </a:spcAft>
              <a:buNone/>
            </a:pPr>
            <a:r>
              <a:rPr lang="en">
                <a:solidFill>
                  <a:srgbClr val="FFFFFF"/>
                </a:solidFill>
                <a:latin typeface="Lato"/>
                <a:ea typeface="Lato"/>
                <a:cs typeface="Lato"/>
                <a:sym typeface="Lato"/>
              </a:rPr>
              <a:t>This just returns plain text, not HTML.</a:t>
            </a:r>
            <a:endParaRPr>
              <a:solidFill>
                <a:srgbClr val="FFFFFF"/>
              </a:solidFill>
              <a:latin typeface="Lato"/>
              <a:ea typeface="Lato"/>
              <a:cs typeface="Lato"/>
              <a:sym typeface="Lato"/>
            </a:endParaRPr>
          </a:p>
          <a:p>
            <a:pPr indent="0" lvl="0" marL="0" rtl="0" algn="l">
              <a:spcBef>
                <a:spcPts val="1000"/>
              </a:spcBef>
              <a:spcAft>
                <a:spcPts val="0"/>
              </a:spcAft>
              <a:buNone/>
            </a:pPr>
            <a:r>
              <a:t/>
            </a:r>
            <a:endParaRPr>
              <a:solidFill>
                <a:srgbClr val="FFFFFF"/>
              </a:solidFill>
              <a:latin typeface="Lato"/>
              <a:ea typeface="Lato"/>
              <a:cs typeface="Lato"/>
              <a:sym typeface="Lato"/>
            </a:endParaRPr>
          </a:p>
          <a:p>
            <a:pPr indent="0" lvl="0" marL="0" rtl="0" algn="l">
              <a:spcBef>
                <a:spcPts val="1000"/>
              </a:spcBef>
              <a:spcAft>
                <a:spcPts val="0"/>
              </a:spcAft>
              <a:buNone/>
            </a:pPr>
            <a:r>
              <a:t/>
            </a:r>
            <a:endParaRPr>
              <a:solidFill>
                <a:srgbClr val="FFFFFF"/>
              </a:solidFill>
              <a:latin typeface="Lato"/>
              <a:ea typeface="Lato"/>
              <a:cs typeface="Lato"/>
              <a:sym typeface="Lato"/>
            </a:endParaRPr>
          </a:p>
          <a:p>
            <a:pPr indent="0" lvl="0" marL="0" rtl="0" algn="l">
              <a:spcBef>
                <a:spcPts val="1000"/>
              </a:spcBef>
              <a:spcAft>
                <a:spcPts val="1000"/>
              </a:spcAft>
              <a:buNone/>
            </a:pPr>
            <a:r>
              <a:rPr lang="en">
                <a:solidFill>
                  <a:srgbClr val="FFFFFF"/>
                </a:solidFill>
                <a:latin typeface="Lato"/>
                <a:ea typeface="Lato"/>
                <a:cs typeface="Lato"/>
                <a:sym typeface="Lato"/>
              </a:rPr>
              <a:t>Start Dev server, when script is run directly.</a:t>
            </a:r>
            <a:endParaRPr>
              <a:solidFill>
                <a:srgbClr val="FFFFFF"/>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7"/>
          <p:cNvSpPr txBox="1"/>
          <p:nvPr>
            <p:ph idx="1" type="body"/>
          </p:nvPr>
        </p:nvSpPr>
        <p:spPr>
          <a:xfrm>
            <a:off x="410650" y="16944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Static content…</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Does not change based on behavior</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t>Sending files to client on request</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HTML, images, videos</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2400">
                <a:solidFill>
                  <a:srgbClr val="FFFFFF"/>
                </a:solidFill>
              </a:rPr>
              <a:t>Efficient!*</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No additional compute required</a:t>
            </a:r>
            <a:endParaRPr sz="18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p:txBody>
      </p:sp>
      <p:sp>
        <p:nvSpPr>
          <p:cNvPr id="249" name="Google Shape;249;p27"/>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Serving Static Content</a:t>
            </a:r>
            <a:endParaRPr sz="4200"/>
          </a:p>
        </p:txBody>
      </p:sp>
      <p:sp>
        <p:nvSpPr>
          <p:cNvPr id="250" name="Google Shape;25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27"/>
          <p:cNvSpPr txBox="1"/>
          <p:nvPr/>
        </p:nvSpPr>
        <p:spPr>
          <a:xfrm>
            <a:off x="526850" y="4775300"/>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*Static content is best served upstream (e.g., w/Nginx, more later)</a:t>
            </a:r>
            <a:endParaRPr sz="1200">
              <a:solidFill>
                <a:srgbClr val="FFFFFF"/>
              </a:solidFill>
              <a:latin typeface="Lato"/>
              <a:ea typeface="Lato"/>
              <a:cs typeface="Lato"/>
              <a:sym typeface="Lato"/>
            </a:endParaRPr>
          </a:p>
        </p:txBody>
      </p:sp>
      <p:pic>
        <p:nvPicPr>
          <p:cNvPr id="252" name="Google Shape;252;p27"/>
          <p:cNvPicPr preferRelativeResize="0"/>
          <p:nvPr/>
        </p:nvPicPr>
        <p:blipFill>
          <a:blip r:embed="rId3">
            <a:alphaModFix/>
          </a:blip>
          <a:stretch>
            <a:fillRect/>
          </a:stretch>
        </p:blipFill>
        <p:spPr>
          <a:xfrm>
            <a:off x="5027900" y="1596012"/>
            <a:ext cx="3705400" cy="2779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8"/>
          <p:cNvSpPr txBox="1"/>
          <p:nvPr>
            <p:ph idx="1" type="body"/>
          </p:nvPr>
        </p:nvSpPr>
        <p:spPr>
          <a:xfrm>
            <a:off x="156375" y="1694425"/>
            <a:ext cx="4506000" cy="29112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Choose a directory to serve from</a:t>
            </a:r>
            <a:endParaRPr sz="1800">
              <a:solidFill>
                <a:srgbClr val="FFFFFF"/>
              </a:solidFill>
            </a:endParaRPr>
          </a:p>
          <a:p>
            <a:pPr indent="-317500" lvl="1" marL="914400" rtl="0" algn="l">
              <a:lnSpc>
                <a:spcPct val="130000"/>
              </a:lnSpc>
              <a:spcBef>
                <a:spcPts val="0"/>
              </a:spcBef>
              <a:spcAft>
                <a:spcPts val="0"/>
              </a:spcAft>
              <a:buClr>
                <a:srgbClr val="FFFFFF"/>
              </a:buClr>
              <a:buSzPts val="1400"/>
              <a:buChar char="○"/>
            </a:pPr>
            <a:r>
              <a:rPr lang="en" sz="1400">
                <a:solidFill>
                  <a:srgbClr val="FFFFFF"/>
                </a:solidFill>
              </a:rPr>
              <a:t>I chose </a:t>
            </a:r>
            <a:r>
              <a:rPr lang="en" sz="1400">
                <a:solidFill>
                  <a:srgbClr val="FFFFFF"/>
                </a:solidFill>
                <a:latin typeface="Courier New"/>
                <a:ea typeface="Courier New"/>
                <a:cs typeface="Courier New"/>
                <a:sym typeface="Courier New"/>
              </a:rPr>
              <a:t>src/static/</a:t>
            </a:r>
            <a:endParaRPr sz="1400">
              <a:solidFill>
                <a:srgbClr val="FFFFFF"/>
              </a:solidFill>
              <a:latin typeface="Courier New"/>
              <a:ea typeface="Courier New"/>
              <a:cs typeface="Courier New"/>
              <a:sym typeface="Courier New"/>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Create a HTML file</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400">
                <a:solidFill>
                  <a:srgbClr val="FFFFFF"/>
                </a:solidFill>
              </a:rPr>
              <a:t>e.g., </a:t>
            </a:r>
            <a:r>
              <a:rPr lang="en" sz="1400">
                <a:solidFill>
                  <a:srgbClr val="FFFFFF"/>
                </a:solidFill>
                <a:latin typeface="Courier New"/>
                <a:ea typeface="Courier New"/>
                <a:cs typeface="Courier New"/>
                <a:sym typeface="Courier New"/>
              </a:rPr>
              <a:t>src/static/hello.html</a:t>
            </a:r>
            <a:endParaRPr sz="1400">
              <a:solidFill>
                <a:srgbClr val="FFFFFF"/>
              </a:solidFill>
              <a:latin typeface="Courier New"/>
              <a:ea typeface="Courier New"/>
              <a:cs typeface="Courier New"/>
              <a:sym typeface="Courier New"/>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Setup a route to serve static content</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Start the dev server</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a:pPr>
            <a:r>
              <a:rPr lang="en" sz="1800">
                <a:solidFill>
                  <a:srgbClr val="FFFFFF"/>
                </a:solidFill>
              </a:rPr>
              <a:t>Request resource from browser –&gt;</a:t>
            </a:r>
            <a:endParaRPr sz="18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p:txBody>
      </p:sp>
      <p:sp>
        <p:nvSpPr>
          <p:cNvPr id="258" name="Google Shape;258;p28"/>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Serving Static Content </a:t>
            </a:r>
            <a:r>
              <a:rPr lang="en"/>
              <a:t>(cont…)</a:t>
            </a:r>
            <a:endParaRPr/>
          </a:p>
        </p:txBody>
      </p:sp>
      <p:sp>
        <p:nvSpPr>
          <p:cNvPr id="259" name="Google Shape;25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28"/>
          <p:cNvSpPr txBox="1"/>
          <p:nvPr/>
        </p:nvSpPr>
        <p:spPr>
          <a:xfrm>
            <a:off x="4496950" y="1228250"/>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1155CC"/>
                </a:highlight>
                <a:latin typeface="Courier New"/>
                <a:ea typeface="Courier New"/>
                <a:cs typeface="Courier New"/>
                <a:sym typeface="Courier New"/>
              </a:rPr>
              <a:t>src/main.py</a:t>
            </a:r>
            <a:endParaRPr b="1">
              <a:solidFill>
                <a:srgbClr val="FFFFFF"/>
              </a:solidFill>
              <a:highlight>
                <a:srgbClr val="1155CC"/>
              </a:highlight>
              <a:latin typeface="Courier New"/>
              <a:ea typeface="Courier New"/>
              <a:cs typeface="Courier New"/>
              <a:sym typeface="Courier New"/>
            </a:endParaRPr>
          </a:p>
        </p:txBody>
      </p:sp>
      <p:pic>
        <p:nvPicPr>
          <p:cNvPr id="261" name="Google Shape;261;p28"/>
          <p:cNvPicPr preferRelativeResize="0"/>
          <p:nvPr/>
        </p:nvPicPr>
        <p:blipFill>
          <a:blip r:embed="rId3">
            <a:alphaModFix/>
          </a:blip>
          <a:stretch>
            <a:fillRect/>
          </a:stretch>
        </p:blipFill>
        <p:spPr>
          <a:xfrm>
            <a:off x="3977450" y="1540987"/>
            <a:ext cx="5093075" cy="1222325"/>
          </a:xfrm>
          <a:prstGeom prst="rect">
            <a:avLst/>
          </a:prstGeom>
          <a:noFill/>
          <a:ln>
            <a:noFill/>
          </a:ln>
        </p:spPr>
      </p:pic>
      <p:pic>
        <p:nvPicPr>
          <p:cNvPr id="262" name="Google Shape;262;p28"/>
          <p:cNvPicPr preferRelativeResize="0"/>
          <p:nvPr/>
        </p:nvPicPr>
        <p:blipFill>
          <a:blip r:embed="rId4">
            <a:alphaModFix/>
          </a:blip>
          <a:stretch>
            <a:fillRect/>
          </a:stretch>
        </p:blipFill>
        <p:spPr>
          <a:xfrm>
            <a:off x="4572000" y="2996450"/>
            <a:ext cx="2250251" cy="2060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Serving Dynamic Content</a:t>
            </a:r>
            <a:endParaRPr sz="4200"/>
          </a:p>
        </p:txBody>
      </p:sp>
      <p:sp>
        <p:nvSpPr>
          <p:cNvPr id="268" name="Google Shape;268;p29"/>
          <p:cNvSpPr txBox="1"/>
          <p:nvPr>
            <p:ph idx="1" type="body"/>
          </p:nvPr>
        </p:nvSpPr>
        <p:spPr>
          <a:xfrm>
            <a:off x="410650" y="16944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Dynamic content changes </a:t>
            </a:r>
            <a:endParaRPr sz="2400">
              <a:solidFill>
                <a:srgbClr val="FFFFFF"/>
              </a:solidFill>
            </a:endParaRPr>
          </a:p>
          <a:p>
            <a:pPr indent="0" lvl="0" marL="0" rtl="0" algn="l">
              <a:lnSpc>
                <a:spcPct val="130000"/>
              </a:lnSpc>
              <a:spcBef>
                <a:spcPts val="0"/>
              </a:spcBef>
              <a:spcAft>
                <a:spcPts val="0"/>
              </a:spcAft>
              <a:buNone/>
            </a:pPr>
            <a:r>
              <a:rPr lang="en" sz="2400">
                <a:solidFill>
                  <a:srgbClr val="FFFFFF"/>
                </a:solidFill>
              </a:rPr>
              <a:t>      based on user behavior!</a:t>
            </a:r>
            <a:endParaRPr sz="18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a:p>
            <a:pPr indent="0" lvl="0" marL="0" rtl="0" algn="l">
              <a:lnSpc>
                <a:spcPct val="130000"/>
              </a:lnSpc>
              <a:spcBef>
                <a:spcPts val="0"/>
              </a:spcBef>
              <a:spcAft>
                <a:spcPts val="0"/>
              </a:spcAft>
              <a:buNone/>
            </a:pPr>
            <a:r>
              <a:rPr lang="en" sz="2400">
                <a:solidFill>
                  <a:srgbClr val="FFFFFF"/>
                </a:solidFill>
              </a:rPr>
              <a:t>Examples of dynamic content...</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User account information</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Live weather information</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Content that requires a database call</a:t>
            </a:r>
            <a:endParaRPr sz="1800">
              <a:solidFill>
                <a:srgbClr val="FFFFFF"/>
              </a:solidFill>
            </a:endParaRPr>
          </a:p>
          <a:p>
            <a:pPr indent="0" lvl="0" marL="457200" rtl="0" algn="l">
              <a:lnSpc>
                <a:spcPct val="130000"/>
              </a:lnSpc>
              <a:spcBef>
                <a:spcPts val="0"/>
              </a:spcBef>
              <a:spcAft>
                <a:spcPts val="0"/>
              </a:spcAft>
              <a:buNone/>
            </a:pPr>
            <a:r>
              <a:t/>
            </a:r>
            <a:endParaRPr sz="1800">
              <a:solidFill>
                <a:srgbClr val="FFFFFF"/>
              </a:solidFill>
            </a:endParaRPr>
          </a:p>
        </p:txBody>
      </p:sp>
      <p:sp>
        <p:nvSpPr>
          <p:cNvPr id="269" name="Google Shape;269;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29"/>
          <p:cNvPicPr preferRelativeResize="0"/>
          <p:nvPr/>
        </p:nvPicPr>
        <p:blipFill>
          <a:blip r:embed="rId3">
            <a:alphaModFix/>
          </a:blip>
          <a:stretch>
            <a:fillRect/>
          </a:stretch>
        </p:blipFill>
        <p:spPr>
          <a:xfrm>
            <a:off x="5689400" y="1307849"/>
            <a:ext cx="2579500" cy="3477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0"/>
          <p:cNvSpPr txBox="1"/>
          <p:nvPr>
            <p:ph idx="1" type="body"/>
          </p:nvPr>
        </p:nvSpPr>
        <p:spPr>
          <a:xfrm>
            <a:off x="410650" y="17520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HTML Templates in Flask</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Insert </a:t>
            </a:r>
            <a:r>
              <a:rPr i="1" lang="en" sz="1800">
                <a:solidFill>
                  <a:srgbClr val="FFFFFF"/>
                </a:solidFill>
              </a:rPr>
              <a:t>{{ variables }}</a:t>
            </a:r>
            <a:r>
              <a:rPr lang="en" sz="1800">
                <a:solidFill>
                  <a:srgbClr val="FFFFFF"/>
                </a:solidFill>
              </a:rPr>
              <a:t> into HTML</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Jinja2 - Template Engine</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Rendered at runtime</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381000" lvl="0" marL="457200" rtl="0" algn="l">
              <a:lnSpc>
                <a:spcPct val="130000"/>
              </a:lnSpc>
              <a:spcBef>
                <a:spcPts val="0"/>
              </a:spcBef>
              <a:spcAft>
                <a:spcPts val="0"/>
              </a:spcAft>
              <a:buClr>
                <a:srgbClr val="FFFFFF"/>
              </a:buClr>
              <a:buSzPts val="2400"/>
              <a:buAutoNum type="arabicPeriod"/>
            </a:pPr>
            <a:r>
              <a:rPr lang="en" sz="2400">
                <a:solidFill>
                  <a:srgbClr val="FFFFFF"/>
                </a:solidFill>
              </a:rPr>
              <a:t>Create </a:t>
            </a:r>
            <a:r>
              <a:rPr lang="en" sz="2400">
                <a:solidFill>
                  <a:srgbClr val="FFFFFF"/>
                </a:solidFill>
                <a:latin typeface="Courier New"/>
                <a:ea typeface="Courier New"/>
                <a:cs typeface="Courier New"/>
                <a:sym typeface="Courier New"/>
              </a:rPr>
              <a:t>templates/</a:t>
            </a:r>
            <a:r>
              <a:rPr lang="en" sz="2400">
                <a:solidFill>
                  <a:srgbClr val="FFFFFF"/>
                </a:solidFill>
              </a:rPr>
              <a:t> directory</a:t>
            </a:r>
            <a:endParaRPr sz="2400">
              <a:solidFill>
                <a:srgbClr val="FFFFFF"/>
              </a:solidFill>
            </a:endParaRPr>
          </a:p>
          <a:p>
            <a:pPr indent="-381000" lvl="0" marL="457200" rtl="0" algn="l">
              <a:lnSpc>
                <a:spcPct val="130000"/>
              </a:lnSpc>
              <a:spcBef>
                <a:spcPts val="0"/>
              </a:spcBef>
              <a:spcAft>
                <a:spcPts val="0"/>
              </a:spcAft>
              <a:buClr>
                <a:srgbClr val="FFFFFF"/>
              </a:buClr>
              <a:buSzPts val="2400"/>
              <a:buAutoNum type="arabicPeriod"/>
            </a:pPr>
            <a:r>
              <a:rPr lang="en" sz="2400">
                <a:solidFill>
                  <a:srgbClr val="FFFFFF"/>
                </a:solidFill>
              </a:rPr>
              <a:t>Create HTML file, with variable “</a:t>
            </a:r>
            <a:r>
              <a:rPr b="1" lang="en" sz="2400">
                <a:solidFill>
                  <a:srgbClr val="FFFFFF"/>
                </a:solidFill>
                <a:latin typeface="Courier New"/>
                <a:ea typeface="Courier New"/>
                <a:cs typeface="Courier New"/>
                <a:sym typeface="Courier New"/>
              </a:rPr>
              <a:t>{{ name }}</a:t>
            </a:r>
            <a:r>
              <a:rPr lang="en" sz="2400"/>
              <a:t>“</a:t>
            </a:r>
            <a:endParaRPr b="1" sz="2400">
              <a:solidFill>
                <a:srgbClr val="FFFFFF"/>
              </a:solidFill>
              <a:latin typeface="Courier New"/>
              <a:ea typeface="Courier New"/>
              <a:cs typeface="Courier New"/>
              <a:sym typeface="Courier New"/>
            </a:endParaRPr>
          </a:p>
        </p:txBody>
      </p:sp>
      <p:sp>
        <p:nvSpPr>
          <p:cNvPr id="276" name="Google Shape;276;p30"/>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Serving Dynamic Content</a:t>
            </a:r>
            <a:r>
              <a:rPr lang="en" sz="4200"/>
              <a:t> </a:t>
            </a:r>
            <a:r>
              <a:rPr lang="en"/>
              <a:t>(cont…)</a:t>
            </a:r>
            <a:endParaRPr/>
          </a:p>
        </p:txBody>
      </p:sp>
      <p:sp>
        <p:nvSpPr>
          <p:cNvPr id="277" name="Google Shape;27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30"/>
          <p:cNvSpPr txBox="1"/>
          <p:nvPr/>
        </p:nvSpPr>
        <p:spPr>
          <a:xfrm>
            <a:off x="4679150" y="1091513"/>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1155CC"/>
                </a:highlight>
                <a:latin typeface="Courier New"/>
                <a:ea typeface="Courier New"/>
                <a:cs typeface="Courier New"/>
                <a:sym typeface="Courier New"/>
              </a:rPr>
              <a:t>src/templates/name.html</a:t>
            </a:r>
            <a:endParaRPr b="1">
              <a:solidFill>
                <a:srgbClr val="FFFFFF"/>
              </a:solidFill>
              <a:highlight>
                <a:srgbClr val="1155CC"/>
              </a:highlight>
              <a:latin typeface="Courier New"/>
              <a:ea typeface="Courier New"/>
              <a:cs typeface="Courier New"/>
              <a:sym typeface="Courier New"/>
            </a:endParaRPr>
          </a:p>
        </p:txBody>
      </p:sp>
      <p:pic>
        <p:nvPicPr>
          <p:cNvPr id="279" name="Google Shape;279;p30"/>
          <p:cNvPicPr preferRelativeResize="0"/>
          <p:nvPr/>
        </p:nvPicPr>
        <p:blipFill>
          <a:blip r:embed="rId3">
            <a:alphaModFix/>
          </a:blip>
          <a:stretch>
            <a:fillRect/>
          </a:stretch>
        </p:blipFill>
        <p:spPr>
          <a:xfrm>
            <a:off x="4769650" y="1473125"/>
            <a:ext cx="3963650" cy="2275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1"/>
          <p:cNvSpPr txBox="1"/>
          <p:nvPr>
            <p:ph idx="1" type="body"/>
          </p:nvPr>
        </p:nvSpPr>
        <p:spPr>
          <a:xfrm>
            <a:off x="80250" y="1694425"/>
            <a:ext cx="4582200" cy="2911200"/>
          </a:xfrm>
          <a:prstGeom prst="rect">
            <a:avLst/>
          </a:prstGeom>
        </p:spPr>
        <p:txBody>
          <a:bodyPr anchorCtr="0" anchor="t" bIns="91425" lIns="0" spcFirstLastPara="1" rIns="91425" wrap="square" tIns="91425">
            <a:noAutofit/>
          </a:bodyPr>
          <a:lstStyle/>
          <a:p>
            <a:pPr indent="-342900" lvl="0" marL="457200" rtl="0" algn="l">
              <a:lnSpc>
                <a:spcPct val="130000"/>
              </a:lnSpc>
              <a:spcBef>
                <a:spcPts val="0"/>
              </a:spcBef>
              <a:spcAft>
                <a:spcPts val="0"/>
              </a:spcAft>
              <a:buClr>
                <a:srgbClr val="FFFFFF"/>
              </a:buClr>
              <a:buSzPts val="1800"/>
              <a:buAutoNum type="arabicPeriod" startAt="3"/>
            </a:pPr>
            <a:r>
              <a:rPr lang="en" sz="1800">
                <a:solidFill>
                  <a:srgbClr val="FFFFFF"/>
                </a:solidFill>
              </a:rPr>
              <a:t>Setup route to accept a parameter</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startAt="3"/>
            </a:pPr>
            <a:r>
              <a:rPr lang="en" sz="1800">
                <a:solidFill>
                  <a:srgbClr val="FFFFFF"/>
                </a:solidFill>
              </a:rPr>
              <a:t>Render HTML file</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Flask will look in </a:t>
            </a:r>
            <a:r>
              <a:rPr lang="en" sz="1800">
                <a:solidFill>
                  <a:srgbClr val="FFFFFF"/>
                </a:solidFill>
                <a:latin typeface="Courier New"/>
                <a:ea typeface="Courier New"/>
                <a:cs typeface="Courier New"/>
                <a:sym typeface="Courier New"/>
              </a:rPr>
              <a:t>/templates</a:t>
            </a:r>
            <a:r>
              <a:rPr lang="en" sz="1800">
                <a:solidFill>
                  <a:srgbClr val="FFFFFF"/>
                </a:solidFill>
              </a:rPr>
              <a:t> dir</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Pass in keyword arguments</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Keyword matches var name in HTML</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startAt="3"/>
            </a:pPr>
            <a:r>
              <a:rPr lang="en" sz="1800">
                <a:solidFill>
                  <a:srgbClr val="FFFFFF"/>
                </a:solidFill>
              </a:rPr>
              <a:t>Start dev server</a:t>
            </a:r>
            <a:endParaRPr sz="1800">
              <a:solidFill>
                <a:srgbClr val="FFFFFF"/>
              </a:solidFill>
            </a:endParaRPr>
          </a:p>
          <a:p>
            <a:pPr indent="-342900" lvl="0" marL="457200" rtl="0" algn="l">
              <a:lnSpc>
                <a:spcPct val="130000"/>
              </a:lnSpc>
              <a:spcBef>
                <a:spcPts val="0"/>
              </a:spcBef>
              <a:spcAft>
                <a:spcPts val="0"/>
              </a:spcAft>
              <a:buClr>
                <a:srgbClr val="FFFFFF"/>
              </a:buClr>
              <a:buSzPts val="1800"/>
              <a:buAutoNum type="arabicPeriod" startAt="3"/>
            </a:pPr>
            <a:r>
              <a:rPr lang="en" sz="1800">
                <a:solidFill>
                  <a:srgbClr val="FFFFFF"/>
                </a:solidFill>
              </a:rPr>
              <a:t>Request resource from browser –&gt;</a:t>
            </a:r>
            <a:endParaRPr sz="18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p:txBody>
      </p:sp>
      <p:sp>
        <p:nvSpPr>
          <p:cNvPr id="285" name="Google Shape;285;p31"/>
          <p:cNvSpPr txBox="1"/>
          <p:nvPr>
            <p:ph type="title"/>
          </p:nvPr>
        </p:nvSpPr>
        <p:spPr>
          <a:xfrm>
            <a:off x="1297500" y="393750"/>
            <a:ext cx="9391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Serving Dynamic Content (cont………...…)</a:t>
            </a:r>
            <a:endParaRPr sz="3000"/>
          </a:p>
        </p:txBody>
      </p:sp>
      <p:sp>
        <p:nvSpPr>
          <p:cNvPr id="286" name="Google Shape;28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31"/>
          <p:cNvSpPr txBox="1"/>
          <p:nvPr/>
        </p:nvSpPr>
        <p:spPr>
          <a:xfrm>
            <a:off x="4662300" y="1373475"/>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1155CC"/>
                </a:highlight>
                <a:latin typeface="Courier New"/>
                <a:ea typeface="Courier New"/>
                <a:cs typeface="Courier New"/>
                <a:sym typeface="Courier New"/>
              </a:rPr>
              <a:t>src/main.py</a:t>
            </a:r>
            <a:endParaRPr b="1">
              <a:solidFill>
                <a:srgbClr val="FFFFFF"/>
              </a:solidFill>
              <a:highlight>
                <a:srgbClr val="1155CC"/>
              </a:highlight>
              <a:latin typeface="Courier New"/>
              <a:ea typeface="Courier New"/>
              <a:cs typeface="Courier New"/>
              <a:sym typeface="Courier New"/>
            </a:endParaRPr>
          </a:p>
        </p:txBody>
      </p:sp>
      <p:pic>
        <p:nvPicPr>
          <p:cNvPr id="288" name="Google Shape;288;p31"/>
          <p:cNvPicPr preferRelativeResize="0"/>
          <p:nvPr/>
        </p:nvPicPr>
        <p:blipFill>
          <a:blip r:embed="rId3">
            <a:alphaModFix/>
          </a:blip>
          <a:stretch>
            <a:fillRect/>
          </a:stretch>
        </p:blipFill>
        <p:spPr>
          <a:xfrm>
            <a:off x="4758425" y="1793079"/>
            <a:ext cx="4182925" cy="819203"/>
          </a:xfrm>
          <a:prstGeom prst="rect">
            <a:avLst/>
          </a:prstGeom>
          <a:noFill/>
          <a:ln>
            <a:noFill/>
          </a:ln>
        </p:spPr>
      </p:pic>
      <p:pic>
        <p:nvPicPr>
          <p:cNvPr id="289" name="Google Shape;289;p31"/>
          <p:cNvPicPr preferRelativeResize="0"/>
          <p:nvPr/>
        </p:nvPicPr>
        <p:blipFill>
          <a:blip r:embed="rId4">
            <a:alphaModFix/>
          </a:blip>
          <a:stretch>
            <a:fillRect/>
          </a:stretch>
        </p:blipFill>
        <p:spPr>
          <a:xfrm>
            <a:off x="4283075" y="2994129"/>
            <a:ext cx="4738075" cy="1573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141" name="Google Shape;14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14"/>
          <p:cNvSpPr txBox="1"/>
          <p:nvPr>
            <p:ph idx="1" type="body"/>
          </p:nvPr>
        </p:nvSpPr>
        <p:spPr>
          <a:xfrm>
            <a:off x="79525" y="13078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Intended audience:</a:t>
            </a:r>
            <a:endParaRPr sz="1800"/>
          </a:p>
          <a:p>
            <a:pPr indent="0" lvl="0" marL="0" rtl="0" algn="l">
              <a:lnSpc>
                <a:spcPct val="100000"/>
              </a:lnSpc>
              <a:spcBef>
                <a:spcPts val="1000"/>
              </a:spcBef>
              <a:spcAft>
                <a:spcPts val="0"/>
              </a:spcAft>
              <a:buNone/>
            </a:pPr>
            <a:r>
              <a:rPr lang="en" sz="1800"/>
              <a:t>	Beginners (no server dev. exp. needed)</a:t>
            </a:r>
            <a:endParaRPr sz="1800"/>
          </a:p>
          <a:p>
            <a:pPr indent="0" lvl="0" marL="0" rtl="0" algn="l">
              <a:lnSpc>
                <a:spcPct val="100000"/>
              </a:lnSpc>
              <a:spcBef>
                <a:spcPts val="1000"/>
              </a:spcBef>
              <a:spcAft>
                <a:spcPts val="0"/>
              </a:spcAft>
              <a:buNone/>
            </a:pPr>
            <a:r>
              <a:rPr lang="en" sz="1800"/>
              <a:t>	Folks who can read basic Python*</a:t>
            </a:r>
            <a:endParaRPr sz="1800"/>
          </a:p>
          <a:p>
            <a:pPr indent="0" lvl="0" marL="0" rtl="0" algn="l">
              <a:lnSpc>
                <a:spcPct val="100000"/>
              </a:lnSpc>
              <a:spcBef>
                <a:spcPts val="1000"/>
              </a:spcBef>
              <a:spcAft>
                <a:spcPts val="0"/>
              </a:spcAft>
              <a:buNone/>
            </a:pPr>
            <a:r>
              <a:rPr lang="en" sz="1800"/>
              <a:t>Recommended software:</a:t>
            </a:r>
            <a:endParaRPr sz="1800"/>
          </a:p>
          <a:p>
            <a:pPr indent="-342900" lvl="0" marL="457200" rtl="0" algn="l">
              <a:lnSpc>
                <a:spcPct val="100000"/>
              </a:lnSpc>
              <a:spcBef>
                <a:spcPts val="1000"/>
              </a:spcBef>
              <a:spcAft>
                <a:spcPts val="0"/>
              </a:spcAft>
              <a:buSzPts val="1800"/>
              <a:buChar char="●"/>
            </a:pPr>
            <a:r>
              <a:rPr lang="en" sz="1800"/>
              <a:t>Python3</a:t>
            </a:r>
            <a:endParaRPr sz="1800"/>
          </a:p>
          <a:p>
            <a:pPr indent="-342900" lvl="0" marL="457200" rtl="0" algn="l">
              <a:lnSpc>
                <a:spcPct val="100000"/>
              </a:lnSpc>
              <a:spcBef>
                <a:spcPts val="0"/>
              </a:spcBef>
              <a:spcAft>
                <a:spcPts val="0"/>
              </a:spcAft>
              <a:buSzPts val="1800"/>
              <a:buChar char="●"/>
            </a:pPr>
            <a:r>
              <a:rPr lang="en" sz="1800"/>
              <a:t>Git</a:t>
            </a:r>
            <a:endParaRPr sz="1800"/>
          </a:p>
          <a:p>
            <a:pPr indent="0" lvl="0" marL="0" rtl="0" algn="l">
              <a:lnSpc>
                <a:spcPct val="100000"/>
              </a:lnSpc>
              <a:spcBef>
                <a:spcPts val="1000"/>
              </a:spcBef>
              <a:spcAft>
                <a:spcPts val="0"/>
              </a:spcAft>
              <a:buNone/>
            </a:pPr>
            <a:r>
              <a:rPr lang="en" sz="1800"/>
              <a:t>Scan QR code to find sample code</a:t>
            </a:r>
            <a:endParaRPr sz="1800"/>
          </a:p>
          <a:p>
            <a:pPr indent="0" lvl="0" marL="0" rtl="0" algn="l">
              <a:lnSpc>
                <a:spcPct val="100000"/>
              </a:lnSpc>
              <a:spcBef>
                <a:spcPts val="1000"/>
              </a:spcBef>
              <a:spcAft>
                <a:spcPts val="0"/>
              </a:spcAft>
              <a:buNone/>
            </a:pPr>
            <a:r>
              <a:rPr lang="en" sz="3000"/>
              <a:t>https://bit.ly/2OLGuX6</a:t>
            </a:r>
            <a:endParaRPr sz="3000"/>
          </a:p>
          <a:p>
            <a:pPr indent="0" lvl="0" marL="0" rtl="0" algn="l">
              <a:lnSpc>
                <a:spcPct val="100000"/>
              </a:lnSpc>
              <a:spcBef>
                <a:spcPts val="1000"/>
              </a:spcBef>
              <a:spcAft>
                <a:spcPts val="1000"/>
              </a:spcAft>
              <a:buNone/>
            </a:pPr>
            <a:r>
              <a:rPr lang="en" sz="1800"/>
              <a:t>( </a:t>
            </a:r>
            <a:r>
              <a:rPr lang="en" sz="1400" u="sng">
                <a:solidFill>
                  <a:schemeClr val="accent5"/>
                </a:solidFill>
                <a:latin typeface="Arial"/>
                <a:ea typeface="Arial"/>
                <a:cs typeface="Arial"/>
                <a:sym typeface="Arial"/>
                <a:hlinkClick r:id="rId3"/>
              </a:rPr>
              <a:t>https://github.com/UWB-ACM/flask-barebones</a:t>
            </a:r>
            <a:r>
              <a:rPr lang="en" sz="1800"/>
              <a:t> )</a:t>
            </a:r>
            <a:endParaRPr sz="2000"/>
          </a:p>
        </p:txBody>
      </p:sp>
      <p:pic>
        <p:nvPicPr>
          <p:cNvPr id="143" name="Google Shape;143;p14"/>
          <p:cNvPicPr preferRelativeResize="0"/>
          <p:nvPr/>
        </p:nvPicPr>
        <p:blipFill>
          <a:blip r:embed="rId4">
            <a:alphaModFix/>
          </a:blip>
          <a:stretch>
            <a:fillRect/>
          </a:stretch>
        </p:blipFill>
        <p:spPr>
          <a:xfrm>
            <a:off x="5650825" y="1399025"/>
            <a:ext cx="3264225" cy="3264225"/>
          </a:xfrm>
          <a:prstGeom prst="rect">
            <a:avLst/>
          </a:prstGeom>
          <a:noFill/>
          <a:ln>
            <a:noFill/>
          </a:ln>
        </p:spPr>
      </p:pic>
      <p:sp>
        <p:nvSpPr>
          <p:cNvPr id="144" name="Google Shape;144;p14"/>
          <p:cNvSpPr txBox="1"/>
          <p:nvPr/>
        </p:nvSpPr>
        <p:spPr>
          <a:xfrm>
            <a:off x="5587900" y="4663225"/>
            <a:ext cx="47403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*If you don’t know Python, that’s okay!</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1297500" y="393750"/>
            <a:ext cx="7723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Deploying Your Application</a:t>
            </a:r>
            <a:endParaRPr sz="4200"/>
          </a:p>
        </p:txBody>
      </p:sp>
      <p:sp>
        <p:nvSpPr>
          <p:cNvPr id="295" name="Google Shape;295;p32"/>
          <p:cNvSpPr txBox="1"/>
          <p:nvPr>
            <p:ph idx="1" type="body"/>
          </p:nvPr>
        </p:nvSpPr>
        <p:spPr>
          <a:xfrm>
            <a:off x="142775" y="1417625"/>
            <a:ext cx="7038900" cy="3362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Why do I need another server?</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Flask is </a:t>
            </a:r>
            <a:r>
              <a:rPr b="1" i="1" lang="en" sz="1800">
                <a:solidFill>
                  <a:srgbClr val="FFFFFF"/>
                </a:solidFill>
              </a:rPr>
              <a:t>NOT</a:t>
            </a:r>
            <a:r>
              <a:rPr lang="en" sz="1800">
                <a:solidFill>
                  <a:srgbClr val="FFFFFF"/>
                </a:solidFill>
              </a:rPr>
              <a:t> a web server</a:t>
            </a:r>
            <a:endParaRPr sz="1800">
              <a:solidFill>
                <a:srgbClr val="FFFFFF"/>
              </a:solidFill>
            </a:endParaRPr>
          </a:p>
          <a:p>
            <a:pPr indent="-342900" lvl="1" marL="1371600" rtl="0" algn="l">
              <a:lnSpc>
                <a:spcPct val="130000"/>
              </a:lnSpc>
              <a:spcBef>
                <a:spcPts val="0"/>
              </a:spcBef>
              <a:spcAft>
                <a:spcPts val="0"/>
              </a:spcAft>
              <a:buClr>
                <a:srgbClr val="FFFFFF"/>
              </a:buClr>
              <a:buSzPts val="1800"/>
              <a:buChar char="○"/>
            </a:pPr>
            <a:r>
              <a:rPr lang="en" sz="1800">
                <a:solidFill>
                  <a:srgbClr val="FFFFFF"/>
                </a:solidFill>
              </a:rPr>
              <a:t>Flask is an app microframework</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Flask’s built-in “dev” server is </a:t>
            </a:r>
            <a:r>
              <a:rPr b="1" i="1" lang="en" sz="1800">
                <a:solidFill>
                  <a:srgbClr val="FFFFFF"/>
                </a:solidFill>
              </a:rPr>
              <a:t>NOT</a:t>
            </a:r>
            <a:r>
              <a:rPr lang="en" sz="1800">
                <a:solidFill>
                  <a:srgbClr val="FFFFFF"/>
                </a:solidFill>
              </a:rPr>
              <a:t> meant</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		</a:t>
            </a:r>
            <a:r>
              <a:rPr lang="en" sz="1800">
                <a:solidFill>
                  <a:srgbClr val="FFFFFF"/>
                </a:solidFill>
              </a:rPr>
              <a:t>t</a:t>
            </a:r>
            <a:r>
              <a:rPr lang="en" sz="1800">
                <a:solidFill>
                  <a:srgbClr val="FFFFFF"/>
                </a:solidFill>
              </a:rPr>
              <a:t>o scale to production</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Upstream servers typically handle</a:t>
            </a:r>
            <a:endParaRPr sz="1800">
              <a:solidFill>
                <a:srgbClr val="FFFFFF"/>
              </a:solidFill>
            </a:endParaRPr>
          </a:p>
          <a:p>
            <a:pPr indent="0" lvl="0" marL="914400" rtl="0" algn="l">
              <a:lnSpc>
                <a:spcPct val="130000"/>
              </a:lnSpc>
              <a:spcBef>
                <a:spcPts val="0"/>
              </a:spcBef>
              <a:spcAft>
                <a:spcPts val="0"/>
              </a:spcAft>
              <a:buNone/>
            </a:pPr>
            <a:r>
              <a:rPr lang="en" sz="1800">
                <a:solidFill>
                  <a:srgbClr val="FFFFFF"/>
                </a:solidFill>
              </a:rPr>
              <a:t>c</a:t>
            </a:r>
            <a:r>
              <a:rPr lang="en" sz="1800">
                <a:solidFill>
                  <a:srgbClr val="FFFFFF"/>
                </a:solidFill>
              </a:rPr>
              <a:t>onnections and HTTP validation</a:t>
            </a:r>
            <a:endParaRPr sz="2400">
              <a:solidFill>
                <a:srgbClr val="FFFFFF"/>
              </a:solidFill>
            </a:endParaRPr>
          </a:p>
          <a:p>
            <a:pPr indent="0" lvl="0" marL="0" rtl="0" algn="l">
              <a:lnSpc>
                <a:spcPct val="130000"/>
              </a:lnSpc>
              <a:spcBef>
                <a:spcPts val="0"/>
              </a:spcBef>
              <a:spcAft>
                <a:spcPts val="0"/>
              </a:spcAft>
              <a:buNone/>
            </a:pPr>
            <a:r>
              <a:rPr lang="en" sz="2400">
                <a:solidFill>
                  <a:srgbClr val="FFFFFF"/>
                </a:solidFill>
              </a:rPr>
              <a:t>Static content is best served by </a:t>
            </a:r>
            <a:endParaRPr sz="2400">
              <a:solidFill>
                <a:srgbClr val="FFFFFF"/>
              </a:solidFill>
            </a:endParaRPr>
          </a:p>
          <a:p>
            <a:pPr indent="457200" lvl="0" marL="0" rtl="0" algn="l">
              <a:lnSpc>
                <a:spcPct val="130000"/>
              </a:lnSpc>
              <a:spcBef>
                <a:spcPts val="0"/>
              </a:spcBef>
              <a:spcAft>
                <a:spcPts val="0"/>
              </a:spcAft>
              <a:buNone/>
            </a:pPr>
            <a:r>
              <a:rPr lang="en" sz="2400">
                <a:solidFill>
                  <a:srgbClr val="FFFFFF"/>
                </a:solidFill>
              </a:rPr>
              <a:t>upstream servers</a:t>
            </a:r>
            <a:endParaRPr sz="2400">
              <a:solidFill>
                <a:srgbClr val="FFFFFF"/>
              </a:solidFill>
            </a:endParaRPr>
          </a:p>
        </p:txBody>
      </p:sp>
      <p:sp>
        <p:nvSpPr>
          <p:cNvPr id="296" name="Google Shape;29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32"/>
          <p:cNvPicPr preferRelativeResize="0"/>
          <p:nvPr/>
        </p:nvPicPr>
        <p:blipFill rotWithShape="1">
          <a:blip r:embed="rId3">
            <a:alphaModFix/>
          </a:blip>
          <a:srcRect b="0" l="0" r="19710" t="0"/>
          <a:stretch/>
        </p:blipFill>
        <p:spPr>
          <a:xfrm>
            <a:off x="4965625" y="1268025"/>
            <a:ext cx="3981900" cy="3170024"/>
          </a:xfrm>
          <a:prstGeom prst="rect">
            <a:avLst/>
          </a:prstGeom>
          <a:noFill/>
          <a:ln>
            <a:noFill/>
          </a:ln>
        </p:spPr>
      </p:pic>
      <p:pic>
        <p:nvPicPr>
          <p:cNvPr id="298" name="Google Shape;298;p32"/>
          <p:cNvPicPr preferRelativeResize="0"/>
          <p:nvPr/>
        </p:nvPicPr>
        <p:blipFill>
          <a:blip r:embed="rId4">
            <a:alphaModFix/>
          </a:blip>
          <a:stretch>
            <a:fillRect/>
          </a:stretch>
        </p:blipFill>
        <p:spPr>
          <a:xfrm rot="-2335137">
            <a:off x="5206168" y="1697773"/>
            <a:ext cx="795241" cy="1046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1297500" y="393750"/>
            <a:ext cx="7723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Deploying Your Application</a:t>
            </a:r>
            <a:endParaRPr sz="4200"/>
          </a:p>
        </p:txBody>
      </p:sp>
      <p:sp>
        <p:nvSpPr>
          <p:cNvPr id="304" name="Google Shape;304;p33"/>
          <p:cNvSpPr txBox="1"/>
          <p:nvPr>
            <p:ph idx="1" type="body"/>
          </p:nvPr>
        </p:nvSpPr>
        <p:spPr>
          <a:xfrm>
            <a:off x="1297500" y="1307850"/>
            <a:ext cx="7038900" cy="3362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From the flask docs:</a:t>
            </a:r>
            <a:endParaRPr sz="2400">
              <a:solidFill>
                <a:srgbClr val="FFFFFF"/>
              </a:solidFill>
            </a:endParaRPr>
          </a:p>
          <a:p>
            <a:pPr indent="457200" lvl="0" marL="0" rtl="0" algn="l">
              <a:lnSpc>
                <a:spcPct val="130000"/>
              </a:lnSpc>
              <a:spcBef>
                <a:spcPts val="0"/>
              </a:spcBef>
              <a:spcAft>
                <a:spcPts val="0"/>
              </a:spcAft>
              <a:buNone/>
            </a:pPr>
            <a:r>
              <a:t/>
            </a:r>
            <a:endParaRPr sz="2400">
              <a:solidFill>
                <a:srgbClr val="FFFFFF"/>
              </a:solidFill>
            </a:endParaRPr>
          </a:p>
          <a:p>
            <a:pPr indent="457200" lvl="0" marL="0" rtl="0" algn="l">
              <a:lnSpc>
                <a:spcPct val="130000"/>
              </a:lnSpc>
              <a:spcBef>
                <a:spcPts val="0"/>
              </a:spcBef>
              <a:spcAft>
                <a:spcPts val="0"/>
              </a:spcAft>
              <a:buNone/>
            </a:pPr>
            <a:r>
              <a:rPr lang="en" sz="2400">
                <a:solidFill>
                  <a:srgbClr val="FFFFFF"/>
                </a:solidFill>
              </a:rPr>
              <a:t>While lightweight and easy to use, Flask’s built-in server is not suitable for production as it doesn’t scale well and by default serves only one request at a time.</a:t>
            </a:r>
            <a:endParaRPr sz="2400">
              <a:solidFill>
                <a:srgbClr val="FFFFFF"/>
              </a:solidFill>
            </a:endParaRPr>
          </a:p>
        </p:txBody>
      </p:sp>
      <p:sp>
        <p:nvSpPr>
          <p:cNvPr id="305" name="Google Shape;30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4"/>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WSGI</a:t>
            </a:r>
            <a:endParaRPr sz="4200"/>
          </a:p>
        </p:txBody>
      </p:sp>
      <p:sp>
        <p:nvSpPr>
          <p:cNvPr id="311" name="Google Shape;311;p34"/>
          <p:cNvSpPr txBox="1"/>
          <p:nvPr>
            <p:ph idx="1" type="body"/>
          </p:nvPr>
        </p:nvSpPr>
        <p:spPr>
          <a:xfrm>
            <a:off x="182050" y="1694425"/>
            <a:ext cx="4389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Web Server </a:t>
            </a:r>
            <a:r>
              <a:rPr lang="en" sz="2400"/>
              <a:t>Gateway</a:t>
            </a:r>
            <a:r>
              <a:rPr lang="en" sz="2400">
                <a:solidFill>
                  <a:srgbClr val="FFFFFF"/>
                </a:solidFill>
              </a:rPr>
              <a:t> Interface</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Interface for upstream servers</a:t>
            </a:r>
            <a:endParaRPr sz="1800">
              <a:solidFill>
                <a:srgbClr val="FFFFFF"/>
              </a:solidFill>
            </a:endParaRPr>
          </a:p>
          <a:p>
            <a:pPr indent="0" lvl="0" marL="914400" rtl="0" algn="l">
              <a:lnSpc>
                <a:spcPct val="130000"/>
              </a:lnSpc>
              <a:spcBef>
                <a:spcPts val="0"/>
              </a:spcBef>
              <a:spcAft>
                <a:spcPts val="0"/>
              </a:spcAft>
              <a:buNone/>
            </a:pPr>
            <a:r>
              <a:rPr lang="en" sz="1800">
                <a:solidFill>
                  <a:srgbClr val="FFFFFF"/>
                </a:solidFill>
              </a:rPr>
              <a:t>t</a:t>
            </a:r>
            <a:r>
              <a:rPr lang="en" sz="1800">
                <a:solidFill>
                  <a:srgbClr val="FFFFFF"/>
                </a:solidFill>
              </a:rPr>
              <a:t>o talk to Python frameworks</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Enables separation of concerns</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		</a:t>
            </a:r>
            <a:r>
              <a:rPr lang="en" sz="1800">
                <a:solidFill>
                  <a:srgbClr val="FFFFFF"/>
                </a:solidFill>
              </a:rPr>
              <a:t>f</a:t>
            </a:r>
            <a:r>
              <a:rPr lang="en" sz="1800">
                <a:solidFill>
                  <a:srgbClr val="FFFFFF"/>
                </a:solidFill>
              </a:rPr>
              <a:t>or app and server devs</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Defined in PEP 3333</a:t>
            </a:r>
            <a:endParaRPr sz="1800">
              <a:solidFill>
                <a:srgbClr val="FFFFFF"/>
              </a:solidFill>
            </a:endParaRPr>
          </a:p>
          <a:p>
            <a:pPr indent="0" lvl="0" marL="0" rtl="0" algn="l">
              <a:lnSpc>
                <a:spcPct val="130000"/>
              </a:lnSpc>
              <a:spcBef>
                <a:spcPts val="0"/>
              </a:spcBef>
              <a:spcAft>
                <a:spcPts val="0"/>
              </a:spcAft>
              <a:buNone/>
            </a:pPr>
            <a:r>
              <a:t/>
            </a:r>
            <a:endParaRPr i="1" sz="1200">
              <a:solidFill>
                <a:srgbClr val="FFFFFF"/>
              </a:solidFill>
            </a:endParaRPr>
          </a:p>
        </p:txBody>
      </p:sp>
      <p:sp>
        <p:nvSpPr>
          <p:cNvPr id="312" name="Google Shape;31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34"/>
          <p:cNvPicPr preferRelativeResize="0"/>
          <p:nvPr/>
        </p:nvPicPr>
        <p:blipFill>
          <a:blip r:embed="rId3">
            <a:alphaModFix/>
          </a:blip>
          <a:stretch>
            <a:fillRect/>
          </a:stretch>
        </p:blipFill>
        <p:spPr>
          <a:xfrm>
            <a:off x="4681053" y="984200"/>
            <a:ext cx="4340100" cy="3679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Gunicorn Deployment</a:t>
            </a:r>
            <a:endParaRPr sz="4200"/>
          </a:p>
        </p:txBody>
      </p:sp>
      <p:sp>
        <p:nvSpPr>
          <p:cNvPr id="319" name="Google Shape;319;p35"/>
          <p:cNvSpPr txBox="1"/>
          <p:nvPr>
            <p:ph idx="1" type="body"/>
          </p:nvPr>
        </p:nvSpPr>
        <p:spPr>
          <a:xfrm>
            <a:off x="410650" y="16944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Gunicorn is a WSGI compliant HTTP server</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t>Listens for client requests and runs your Flask app</a:t>
            </a:r>
            <a:endParaRPr sz="1800"/>
          </a:p>
          <a:p>
            <a:pPr indent="-342900" lvl="0" marL="457200" rtl="0" algn="l">
              <a:lnSpc>
                <a:spcPct val="130000"/>
              </a:lnSpc>
              <a:spcBef>
                <a:spcPts val="0"/>
              </a:spcBef>
              <a:spcAft>
                <a:spcPts val="0"/>
              </a:spcAft>
              <a:buClr>
                <a:srgbClr val="FFFFFF"/>
              </a:buClr>
              <a:buSzPts val="1800"/>
              <a:buChar char="●"/>
            </a:pPr>
            <a:r>
              <a:rPr lang="en" sz="1800"/>
              <a:t>Helps handle multiple connections</a:t>
            </a:r>
            <a:endParaRPr sz="1800"/>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Pre-fork worker model</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Thread per worker</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Use gunicorn with sample project!</a:t>
            </a:r>
            <a:endParaRPr sz="1800">
              <a:solidFill>
                <a:srgbClr val="FFFFFF"/>
              </a:solidFill>
            </a:endParaRPr>
          </a:p>
          <a:p>
            <a:pPr indent="0" lvl="0" marL="0" rtl="0" algn="l">
              <a:lnSpc>
                <a:spcPct val="130000"/>
              </a:lnSpc>
              <a:spcBef>
                <a:spcPts val="0"/>
              </a:spcBef>
              <a:spcAft>
                <a:spcPts val="0"/>
              </a:spcAft>
              <a:buNone/>
            </a:pPr>
            <a:r>
              <a:t/>
            </a:r>
            <a:endParaRPr sz="12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Run </a:t>
            </a:r>
            <a:r>
              <a:rPr lang="en" sz="1800">
                <a:solidFill>
                  <a:srgbClr val="FFFFFF"/>
                </a:solidFill>
                <a:latin typeface="Courier New"/>
                <a:ea typeface="Courier New"/>
                <a:cs typeface="Courier New"/>
                <a:sym typeface="Courier New"/>
              </a:rPr>
              <a:t>./gunicorn_start.sh</a:t>
            </a:r>
            <a:endParaRPr sz="1800">
              <a:solidFill>
                <a:srgbClr val="FFFFFF"/>
              </a:solidFill>
              <a:latin typeface="Courier New"/>
              <a:ea typeface="Courier New"/>
              <a:cs typeface="Courier New"/>
              <a:sym typeface="Courier New"/>
            </a:endParaRPr>
          </a:p>
          <a:p>
            <a:pPr indent="0" lvl="0" marL="0" rtl="0" algn="l">
              <a:lnSpc>
                <a:spcPct val="130000"/>
              </a:lnSpc>
              <a:spcBef>
                <a:spcPts val="0"/>
              </a:spcBef>
              <a:spcAft>
                <a:spcPts val="0"/>
              </a:spcAft>
              <a:buNone/>
            </a:pPr>
            <a:r>
              <a:t/>
            </a:r>
            <a:endParaRPr sz="2400">
              <a:solidFill>
                <a:srgbClr val="FFFFFF"/>
              </a:solidFill>
            </a:endParaRPr>
          </a:p>
        </p:txBody>
      </p:sp>
      <p:sp>
        <p:nvSpPr>
          <p:cNvPr id="320" name="Google Shape;32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p35"/>
          <p:cNvPicPr preferRelativeResize="0"/>
          <p:nvPr/>
        </p:nvPicPr>
        <p:blipFill>
          <a:blip r:embed="rId3">
            <a:alphaModFix/>
          </a:blip>
          <a:stretch>
            <a:fillRect/>
          </a:stretch>
        </p:blipFill>
        <p:spPr>
          <a:xfrm>
            <a:off x="4339825" y="3846275"/>
            <a:ext cx="4336276" cy="1112325"/>
          </a:xfrm>
          <a:prstGeom prst="rect">
            <a:avLst/>
          </a:prstGeom>
          <a:noFill/>
          <a:ln>
            <a:noFill/>
          </a:ln>
        </p:spPr>
      </p:pic>
      <p:pic>
        <p:nvPicPr>
          <p:cNvPr id="322" name="Google Shape;322;p35"/>
          <p:cNvPicPr preferRelativeResize="0"/>
          <p:nvPr/>
        </p:nvPicPr>
        <p:blipFill>
          <a:blip r:embed="rId4">
            <a:alphaModFix/>
          </a:blip>
          <a:stretch>
            <a:fillRect/>
          </a:stretch>
        </p:blipFill>
        <p:spPr>
          <a:xfrm>
            <a:off x="6875850" y="1144900"/>
            <a:ext cx="1800250" cy="261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Nginx Deployment</a:t>
            </a:r>
            <a:endParaRPr sz="4200"/>
          </a:p>
        </p:txBody>
      </p:sp>
      <p:sp>
        <p:nvSpPr>
          <p:cNvPr id="328" name="Google Shape;328;p36"/>
          <p:cNvSpPr txBox="1"/>
          <p:nvPr>
            <p:ph idx="1" type="body"/>
          </p:nvPr>
        </p:nvSpPr>
        <p:spPr>
          <a:xfrm>
            <a:off x="410650" y="1694425"/>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solidFill>
                  <a:srgbClr val="FFFFFF"/>
                </a:solidFill>
              </a:rPr>
              <a:t>Nginx is a reverse proxy! (yxorp)</a:t>
            </a:r>
            <a:endParaRPr sz="24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t>A reverse proxy is an upstream server</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Serves static content VERY efficiently</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Handles HTTP request validation</a:t>
            </a:r>
            <a:endParaRPr sz="1800">
              <a:solidFill>
                <a:srgbClr val="FFFFFF"/>
              </a:solidFill>
            </a:endParaRPr>
          </a:p>
          <a:p>
            <a:pPr indent="-342900" lvl="1" marL="914400" rtl="0" algn="l">
              <a:lnSpc>
                <a:spcPct val="130000"/>
              </a:lnSpc>
              <a:spcBef>
                <a:spcPts val="0"/>
              </a:spcBef>
              <a:spcAft>
                <a:spcPts val="0"/>
              </a:spcAft>
              <a:buClr>
                <a:srgbClr val="FFFFFF"/>
              </a:buClr>
              <a:buSzPts val="1800"/>
              <a:buChar char="○"/>
            </a:pPr>
            <a:r>
              <a:rPr lang="en" sz="1800">
                <a:solidFill>
                  <a:srgbClr val="FFFFFF"/>
                </a:solidFill>
              </a:rPr>
              <a:t>Stops malformed/malicious HTTP</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SSL/TLS termination</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Not included in sample Flask project</a:t>
            </a:r>
            <a:endParaRPr sz="1800">
              <a:solidFill>
                <a:srgbClr val="FFFFFF"/>
              </a:solidFill>
            </a:endParaRPr>
          </a:p>
          <a:p>
            <a:pPr indent="-342900" lvl="0" marL="457200" rtl="0" algn="l">
              <a:lnSpc>
                <a:spcPct val="130000"/>
              </a:lnSpc>
              <a:spcBef>
                <a:spcPts val="0"/>
              </a:spcBef>
              <a:spcAft>
                <a:spcPts val="0"/>
              </a:spcAft>
              <a:buClr>
                <a:srgbClr val="FFFFFF"/>
              </a:buClr>
              <a:buSzPts val="1800"/>
              <a:buChar char="●"/>
            </a:pPr>
            <a:r>
              <a:rPr lang="en" sz="1800">
                <a:solidFill>
                  <a:srgbClr val="FFFFFF"/>
                </a:solidFill>
              </a:rPr>
              <a:t>Try it yourself!</a:t>
            </a:r>
            <a:endParaRPr sz="1800">
              <a:solidFill>
                <a:srgbClr val="FFFFFF"/>
              </a:solidFill>
            </a:endParaRPr>
          </a:p>
        </p:txBody>
      </p:sp>
      <p:sp>
        <p:nvSpPr>
          <p:cNvPr id="329" name="Google Shape;32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0" name="Google Shape;330;p36"/>
          <p:cNvPicPr preferRelativeResize="0"/>
          <p:nvPr/>
        </p:nvPicPr>
        <p:blipFill>
          <a:blip r:embed="rId3">
            <a:alphaModFix/>
          </a:blip>
          <a:stretch>
            <a:fillRect/>
          </a:stretch>
        </p:blipFill>
        <p:spPr>
          <a:xfrm>
            <a:off x="5721075" y="2634250"/>
            <a:ext cx="2963925" cy="2422575"/>
          </a:xfrm>
          <a:prstGeom prst="rect">
            <a:avLst/>
          </a:prstGeom>
          <a:noFill/>
          <a:ln>
            <a:noFill/>
          </a:ln>
        </p:spPr>
      </p:pic>
      <p:pic>
        <p:nvPicPr>
          <p:cNvPr id="331" name="Google Shape;331;p36"/>
          <p:cNvPicPr preferRelativeResize="0"/>
          <p:nvPr/>
        </p:nvPicPr>
        <p:blipFill>
          <a:blip r:embed="rId4">
            <a:alphaModFix/>
          </a:blip>
          <a:stretch>
            <a:fillRect/>
          </a:stretch>
        </p:blipFill>
        <p:spPr>
          <a:xfrm>
            <a:off x="6598575" y="149175"/>
            <a:ext cx="2422576" cy="2422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7"/>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Gunicorn + </a:t>
            </a:r>
            <a:r>
              <a:rPr lang="en" sz="4200"/>
              <a:t>Nginx</a:t>
            </a:r>
            <a:endParaRPr sz="4200"/>
          </a:p>
        </p:txBody>
      </p:sp>
      <p:sp>
        <p:nvSpPr>
          <p:cNvPr id="337" name="Google Shape;337;p37"/>
          <p:cNvSpPr txBox="1"/>
          <p:nvPr>
            <p:ph idx="1" type="body"/>
          </p:nvPr>
        </p:nvSpPr>
        <p:spPr>
          <a:xfrm>
            <a:off x="410650" y="1408675"/>
            <a:ext cx="82155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3000">
                <a:solidFill>
                  <a:srgbClr val="FFFFFF"/>
                </a:solidFill>
              </a:rPr>
              <a:t>Use both gunicorn and Nginx, for great justice!</a:t>
            </a:r>
            <a:endParaRPr sz="30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Nginx serves static</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g</a:t>
            </a:r>
            <a:r>
              <a:rPr lang="en" sz="1800">
                <a:solidFill>
                  <a:srgbClr val="FFFFFF"/>
                </a:solidFill>
              </a:rPr>
              <a:t>unicorn implements WSGI</a:t>
            </a:r>
            <a:endParaRPr sz="1800">
              <a:solidFill>
                <a:srgbClr val="FFFFFF"/>
              </a:solidFill>
            </a:endParaRPr>
          </a:p>
          <a:p>
            <a:pPr indent="0" lvl="0" marL="0" rtl="0" algn="l">
              <a:lnSpc>
                <a:spcPct val="130000"/>
              </a:lnSpc>
              <a:spcBef>
                <a:spcPts val="0"/>
              </a:spcBef>
              <a:spcAft>
                <a:spcPts val="0"/>
              </a:spcAft>
              <a:buNone/>
            </a:pPr>
            <a:r>
              <a:t/>
            </a:r>
            <a:endParaRPr sz="1800">
              <a:solidFill>
                <a:srgbClr val="FFFFFF"/>
              </a:solidFill>
            </a:endParaRPr>
          </a:p>
          <a:p>
            <a:pPr indent="0" lvl="0" marL="0" rtl="0" algn="l">
              <a:lnSpc>
                <a:spcPct val="130000"/>
              </a:lnSpc>
              <a:spcBef>
                <a:spcPts val="0"/>
              </a:spcBef>
              <a:spcAft>
                <a:spcPts val="0"/>
              </a:spcAft>
              <a:buNone/>
            </a:pPr>
            <a:r>
              <a:rPr lang="en" sz="1800">
                <a:solidFill>
                  <a:srgbClr val="FFFFFF"/>
                </a:solidFill>
              </a:rPr>
              <a:t>Flask handles app logic</a:t>
            </a:r>
            <a:endParaRPr sz="1800">
              <a:solidFill>
                <a:srgbClr val="FFFFFF"/>
              </a:solidFill>
            </a:endParaRPr>
          </a:p>
        </p:txBody>
      </p:sp>
      <p:sp>
        <p:nvSpPr>
          <p:cNvPr id="338" name="Google Shape;33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p37"/>
          <p:cNvPicPr preferRelativeResize="0"/>
          <p:nvPr/>
        </p:nvPicPr>
        <p:blipFill>
          <a:blip r:embed="rId3">
            <a:alphaModFix/>
          </a:blip>
          <a:stretch>
            <a:fillRect/>
          </a:stretch>
        </p:blipFill>
        <p:spPr>
          <a:xfrm>
            <a:off x="3376975" y="2044200"/>
            <a:ext cx="5644174" cy="2619025"/>
          </a:xfrm>
          <a:prstGeom prst="rect">
            <a:avLst/>
          </a:prstGeom>
          <a:noFill/>
          <a:ln cap="flat" cmpd="sng" w="28575">
            <a:solidFill>
              <a:srgbClr val="000000"/>
            </a:solidFill>
            <a:prstDash val="solid"/>
            <a:round/>
            <a:headEnd len="sm" w="sm" type="none"/>
            <a:tailEnd len="sm" w="sm" type="none"/>
          </a:ln>
        </p:spPr>
      </p:pic>
      <p:sp>
        <p:nvSpPr>
          <p:cNvPr id="340" name="Google Shape;340;p37"/>
          <p:cNvSpPr txBox="1"/>
          <p:nvPr/>
        </p:nvSpPr>
        <p:spPr>
          <a:xfrm>
            <a:off x="3376975" y="4604675"/>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Do it and your friends </a:t>
            </a:r>
            <a:r>
              <a:rPr b="1" i="1" lang="en">
                <a:solidFill>
                  <a:srgbClr val="FFFFFF"/>
                </a:solidFill>
                <a:latin typeface="Lato"/>
                <a:ea typeface="Lato"/>
                <a:cs typeface="Lato"/>
                <a:sym typeface="Lato"/>
              </a:rPr>
              <a:t>WILL</a:t>
            </a:r>
            <a:r>
              <a:rPr lang="en">
                <a:solidFill>
                  <a:srgbClr val="FFFFFF"/>
                </a:solidFill>
                <a:latin typeface="Lato"/>
                <a:ea typeface="Lato"/>
                <a:cs typeface="Lato"/>
                <a:sym typeface="Lato"/>
              </a:rPr>
              <a:t> think you’re cool</a:t>
            </a:r>
            <a:endParaRPr>
              <a:solidFill>
                <a:srgbClr val="FFFFFF"/>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Gunicorn + Nginx</a:t>
            </a:r>
            <a:endParaRPr sz="3600"/>
          </a:p>
        </p:txBody>
      </p:sp>
      <p:sp>
        <p:nvSpPr>
          <p:cNvPr id="346" name="Google Shape;34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7" name="Google Shape;347;p38"/>
          <p:cNvPicPr preferRelativeResize="0"/>
          <p:nvPr/>
        </p:nvPicPr>
        <p:blipFill>
          <a:blip r:embed="rId3">
            <a:alphaModFix/>
          </a:blip>
          <a:stretch>
            <a:fillRect/>
          </a:stretch>
        </p:blipFill>
        <p:spPr>
          <a:xfrm>
            <a:off x="328498" y="1450125"/>
            <a:ext cx="2263775" cy="2869751"/>
          </a:xfrm>
          <a:prstGeom prst="rect">
            <a:avLst/>
          </a:prstGeom>
          <a:noFill/>
          <a:ln>
            <a:noFill/>
          </a:ln>
        </p:spPr>
      </p:pic>
      <p:pic>
        <p:nvPicPr>
          <p:cNvPr id="348" name="Google Shape;348;p38"/>
          <p:cNvPicPr preferRelativeResize="0"/>
          <p:nvPr/>
        </p:nvPicPr>
        <p:blipFill>
          <a:blip r:embed="rId4">
            <a:alphaModFix/>
          </a:blip>
          <a:stretch>
            <a:fillRect/>
          </a:stretch>
        </p:blipFill>
        <p:spPr>
          <a:xfrm>
            <a:off x="2881100" y="1575488"/>
            <a:ext cx="5644174" cy="2619025"/>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9"/>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Hosting using Docker</a:t>
            </a:r>
            <a:endParaRPr sz="3600"/>
          </a:p>
        </p:txBody>
      </p:sp>
      <p:sp>
        <p:nvSpPr>
          <p:cNvPr id="354" name="Google Shape;354;p39"/>
          <p:cNvSpPr txBox="1"/>
          <p:nvPr>
            <p:ph idx="1" type="body"/>
          </p:nvPr>
        </p:nvSpPr>
        <p:spPr>
          <a:xfrm>
            <a:off x="2863500" y="1408675"/>
            <a:ext cx="57627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400"/>
              <a:t>Configuring many separate services can be difficult to deploy. Containers can make setup and </a:t>
            </a:r>
            <a:r>
              <a:rPr lang="en" sz="2400"/>
              <a:t>deployment</a:t>
            </a:r>
            <a:r>
              <a:rPr lang="en" sz="2400"/>
              <a:t> easier.</a:t>
            </a:r>
            <a:endParaRPr sz="2400"/>
          </a:p>
          <a:p>
            <a:pPr indent="0" lvl="0" marL="0" rtl="0" algn="l">
              <a:lnSpc>
                <a:spcPct val="130000"/>
              </a:lnSpc>
              <a:spcBef>
                <a:spcPts val="0"/>
              </a:spcBef>
              <a:spcAft>
                <a:spcPts val="0"/>
              </a:spcAft>
              <a:buNone/>
            </a:pPr>
            <a:r>
              <a:t/>
            </a:r>
            <a:endParaRPr sz="2400"/>
          </a:p>
          <a:p>
            <a:pPr indent="0" lvl="0" marL="0" rtl="0" algn="l">
              <a:lnSpc>
                <a:spcPct val="130000"/>
              </a:lnSpc>
              <a:spcBef>
                <a:spcPts val="0"/>
              </a:spcBef>
              <a:spcAft>
                <a:spcPts val="0"/>
              </a:spcAft>
              <a:buNone/>
            </a:pPr>
            <a:r>
              <a:rPr lang="en" sz="2400" u="sng">
                <a:solidFill>
                  <a:srgbClr val="FFFFFF"/>
                </a:solidFill>
                <a:hlinkClick r:id="rId3"/>
              </a:rPr>
              <a:t>https://github.com/tiangolo/uwsgi-nginx-flask-docker</a:t>
            </a:r>
            <a:endParaRPr sz="24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a:p>
            <a:pPr indent="0" lvl="0" marL="0" rtl="0" algn="l">
              <a:lnSpc>
                <a:spcPct val="130000"/>
              </a:lnSpc>
              <a:spcBef>
                <a:spcPts val="0"/>
              </a:spcBef>
              <a:spcAft>
                <a:spcPts val="0"/>
              </a:spcAft>
              <a:buNone/>
            </a:pPr>
            <a:r>
              <a:t/>
            </a:r>
            <a:endParaRPr sz="2400">
              <a:solidFill>
                <a:srgbClr val="FFFFFF"/>
              </a:solidFill>
            </a:endParaRPr>
          </a:p>
        </p:txBody>
      </p:sp>
      <p:sp>
        <p:nvSpPr>
          <p:cNvPr id="355" name="Google Shape;35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6" name="Google Shape;356;p39"/>
          <p:cNvPicPr preferRelativeResize="0"/>
          <p:nvPr/>
        </p:nvPicPr>
        <p:blipFill>
          <a:blip r:embed="rId4">
            <a:alphaModFix/>
          </a:blip>
          <a:stretch>
            <a:fillRect/>
          </a:stretch>
        </p:blipFill>
        <p:spPr>
          <a:xfrm>
            <a:off x="328498" y="1450125"/>
            <a:ext cx="2263775" cy="2869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Next Steps - Cloud Deployment</a:t>
            </a:r>
            <a:endParaRPr sz="3000"/>
          </a:p>
        </p:txBody>
      </p:sp>
      <p:sp>
        <p:nvSpPr>
          <p:cNvPr id="362" name="Google Shape;362;p40"/>
          <p:cNvSpPr txBox="1"/>
          <p:nvPr>
            <p:ph idx="1" type="body"/>
          </p:nvPr>
        </p:nvSpPr>
        <p:spPr>
          <a:xfrm>
            <a:off x="1297500" y="9579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Are you interested in learning about Cloud technology? Now’s a great time to try it and learn! You can deploy Flask applications with AWS Elastic Beanstalk or Azure App Services.</a:t>
            </a:r>
            <a:endParaRPr sz="1800"/>
          </a:p>
          <a:p>
            <a:pPr indent="0" lvl="0" marL="0" rtl="0" algn="l">
              <a:spcBef>
                <a:spcPts val="1600"/>
              </a:spcBef>
              <a:spcAft>
                <a:spcPts val="0"/>
              </a:spcAft>
              <a:buNone/>
            </a:pPr>
            <a:r>
              <a:rPr lang="en" sz="1800"/>
              <a:t>Free when you use student credits! (GitHub Education Pack)</a:t>
            </a:r>
            <a:endParaRPr sz="1800"/>
          </a:p>
          <a:p>
            <a:pPr indent="0" lvl="0" marL="0" rtl="0" algn="l">
              <a:spcBef>
                <a:spcPts val="1600"/>
              </a:spcBef>
              <a:spcAft>
                <a:spcPts val="1600"/>
              </a:spcAft>
              <a:buNone/>
            </a:pPr>
            <a:r>
              <a:rPr lang="en" sz="1800"/>
              <a:t>You can also deploy to any virtual machine, including those hosted on AWS, Azure, Google Cloud Platform, DigitalOcean, etc. </a:t>
            </a:r>
            <a:r>
              <a:rPr lang="en" sz="1800"/>
              <a:t>...</a:t>
            </a:r>
            <a:endParaRPr sz="1800"/>
          </a:p>
        </p:txBody>
      </p:sp>
      <p:sp>
        <p:nvSpPr>
          <p:cNvPr id="363" name="Google Shape;36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40"/>
          <p:cNvPicPr preferRelativeResize="0"/>
          <p:nvPr/>
        </p:nvPicPr>
        <p:blipFill>
          <a:blip r:embed="rId3">
            <a:alphaModFix/>
          </a:blip>
          <a:stretch>
            <a:fillRect/>
          </a:stretch>
        </p:blipFill>
        <p:spPr>
          <a:xfrm>
            <a:off x="-61062" y="2932275"/>
            <a:ext cx="1444925" cy="1444925"/>
          </a:xfrm>
          <a:prstGeom prst="rect">
            <a:avLst/>
          </a:prstGeom>
          <a:noFill/>
          <a:ln>
            <a:noFill/>
          </a:ln>
        </p:spPr>
      </p:pic>
      <p:pic>
        <p:nvPicPr>
          <p:cNvPr id="365" name="Google Shape;365;p40"/>
          <p:cNvPicPr preferRelativeResize="0"/>
          <p:nvPr/>
        </p:nvPicPr>
        <p:blipFill>
          <a:blip r:embed="rId4">
            <a:alphaModFix/>
          </a:blip>
          <a:stretch>
            <a:fillRect/>
          </a:stretch>
        </p:blipFill>
        <p:spPr>
          <a:xfrm>
            <a:off x="29225" y="1567550"/>
            <a:ext cx="1264350" cy="1264350"/>
          </a:xfrm>
          <a:prstGeom prst="rect">
            <a:avLst/>
          </a:prstGeom>
          <a:noFill/>
          <a:ln>
            <a:noFill/>
          </a:ln>
        </p:spPr>
      </p:pic>
      <p:pic>
        <p:nvPicPr>
          <p:cNvPr id="366" name="Google Shape;366;p40"/>
          <p:cNvPicPr preferRelativeResize="0"/>
          <p:nvPr/>
        </p:nvPicPr>
        <p:blipFill>
          <a:blip r:embed="rId5">
            <a:alphaModFix/>
          </a:blip>
          <a:stretch>
            <a:fillRect/>
          </a:stretch>
        </p:blipFill>
        <p:spPr>
          <a:xfrm>
            <a:off x="5734725" y="3433625"/>
            <a:ext cx="2465625" cy="1585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1"/>
          <p:cNvSpPr txBox="1"/>
          <p:nvPr>
            <p:ph idx="1" type="body"/>
          </p:nvPr>
        </p:nvSpPr>
        <p:spPr>
          <a:xfrm>
            <a:off x="410650" y="1348375"/>
            <a:ext cx="8367300" cy="32571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4800">
                <a:solidFill>
                  <a:srgbClr val="FFFFFF"/>
                </a:solidFill>
              </a:rPr>
              <a:t>Questions?</a:t>
            </a:r>
            <a:endParaRPr sz="4800">
              <a:solidFill>
                <a:srgbClr val="FFFFFF"/>
              </a:solidFill>
            </a:endParaRPr>
          </a:p>
          <a:p>
            <a:pPr indent="0" lvl="0" marL="0" rtl="0" algn="ctr">
              <a:lnSpc>
                <a:spcPct val="130000"/>
              </a:lnSpc>
              <a:spcBef>
                <a:spcPts val="0"/>
              </a:spcBef>
              <a:spcAft>
                <a:spcPts val="0"/>
              </a:spcAft>
              <a:buNone/>
            </a:pPr>
            <a:r>
              <a:rPr lang="en" sz="4800">
                <a:solidFill>
                  <a:srgbClr val="FFFFFF"/>
                </a:solidFill>
              </a:rPr>
              <a:t>Comments?</a:t>
            </a:r>
            <a:endParaRPr sz="4800">
              <a:solidFill>
                <a:srgbClr val="FFFFFF"/>
              </a:solidFill>
            </a:endParaRPr>
          </a:p>
          <a:p>
            <a:pPr indent="0" lvl="0" marL="0" rtl="0" algn="ctr">
              <a:lnSpc>
                <a:spcPct val="130000"/>
              </a:lnSpc>
              <a:spcBef>
                <a:spcPts val="0"/>
              </a:spcBef>
              <a:spcAft>
                <a:spcPts val="0"/>
              </a:spcAft>
              <a:buNone/>
            </a:pPr>
            <a:r>
              <a:rPr lang="en" sz="4800">
                <a:solidFill>
                  <a:srgbClr val="FFFFFF"/>
                </a:solidFill>
              </a:rPr>
              <a:t>Concerns?</a:t>
            </a:r>
            <a:endParaRPr sz="4800">
              <a:solidFill>
                <a:srgbClr val="FFFFFF"/>
              </a:solidFill>
            </a:endParaRPr>
          </a:p>
          <a:p>
            <a:pPr indent="0" lvl="0" marL="0" rtl="0" algn="ctr">
              <a:lnSpc>
                <a:spcPct val="130000"/>
              </a:lnSpc>
              <a:spcBef>
                <a:spcPts val="0"/>
              </a:spcBef>
              <a:spcAft>
                <a:spcPts val="0"/>
              </a:spcAft>
              <a:buNone/>
            </a:pPr>
            <a:r>
              <a:rPr lang="en" sz="1800">
                <a:solidFill>
                  <a:srgbClr val="FFFFFF"/>
                </a:solidFill>
              </a:rPr>
              <a:t>Anything you would like me to explain in the example application?</a:t>
            </a:r>
            <a:endParaRPr sz="1800">
              <a:solidFill>
                <a:srgbClr val="FFFFFF"/>
              </a:solidFill>
            </a:endParaRPr>
          </a:p>
        </p:txBody>
      </p:sp>
      <p:sp>
        <p:nvSpPr>
          <p:cNvPr id="372" name="Google Shape;37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150" name="Google Shape;150;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with all of the other presentation materials today, you can download these slides and read more at</a:t>
            </a:r>
            <a:endParaRPr/>
          </a:p>
          <a:p>
            <a:pPr indent="0" lvl="0" marL="0" rtl="0" algn="l">
              <a:spcBef>
                <a:spcPts val="1600"/>
              </a:spcBef>
              <a:spcAft>
                <a:spcPts val="0"/>
              </a:spcAft>
              <a:buNone/>
            </a:pPr>
            <a:r>
              <a:rPr lang="en" sz="3600" u="sng">
                <a:solidFill>
                  <a:srgbClr val="FFFFFF"/>
                </a:solidFill>
                <a:hlinkClick r:id="rId3"/>
              </a:rPr>
              <a:t>http://docs.uwbhacks.com/</a:t>
            </a:r>
            <a:endParaRPr sz="3600">
              <a:solidFill>
                <a:srgbClr val="FFFFFF"/>
              </a:solidFill>
            </a:endParaRPr>
          </a:p>
          <a:p>
            <a:pPr indent="0" lvl="0" marL="0" rtl="0" algn="l">
              <a:spcBef>
                <a:spcPts val="1600"/>
              </a:spcBef>
              <a:spcAft>
                <a:spcPts val="0"/>
              </a:spcAft>
              <a:buNone/>
            </a:pPr>
            <a:r>
              <a:rPr lang="en" sz="1800"/>
              <a:t>If you have questions, I’ll be happy to answer them at the end of the slides.</a:t>
            </a:r>
            <a:endParaRPr sz="1800"/>
          </a:p>
          <a:p>
            <a:pPr indent="0" lvl="0" marL="0" rtl="0" algn="l">
              <a:spcBef>
                <a:spcPts val="1600"/>
              </a:spcBef>
              <a:spcAft>
                <a:spcPts val="1600"/>
              </a:spcAft>
              <a:buNone/>
            </a:pPr>
            <a:r>
              <a:rPr lang="en" sz="1800"/>
              <a:t>Please raise your hand if you have questions.</a:t>
            </a:r>
            <a:endParaRPr sz="1800"/>
          </a:p>
        </p:txBody>
      </p:sp>
      <p:sp>
        <p:nvSpPr>
          <p:cNvPr id="151" name="Google Shape;15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78" name="Google Shape;378;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Flask documentation is great!</a:t>
            </a:r>
            <a:endParaRPr/>
          </a:p>
          <a:p>
            <a:pPr indent="0" lvl="0" marL="0" rtl="0" algn="l">
              <a:spcBef>
                <a:spcPts val="1600"/>
              </a:spcBef>
              <a:spcAft>
                <a:spcPts val="1600"/>
              </a:spcAft>
              <a:buNone/>
            </a:pPr>
            <a:r>
              <a:rPr lang="en" sz="3000" u="sng">
                <a:solidFill>
                  <a:schemeClr val="hlink"/>
                </a:solidFill>
                <a:hlinkClick r:id="rId3"/>
              </a:rPr>
              <a:t>http://flask.pocoo.org/docs/1.0/</a:t>
            </a:r>
            <a:r>
              <a:rPr lang="en" sz="3000"/>
              <a:t> </a:t>
            </a:r>
            <a:endParaRPr sz="3000"/>
          </a:p>
        </p:txBody>
      </p:sp>
      <p:sp>
        <p:nvSpPr>
          <p:cNvPr id="379" name="Google Shape;37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157" name="Google Shape;157;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This presentation will focus on Flask, a Python web service microframework. Many of the same concepts exist in other frameworks, available in other languages and tech stacks.</a:t>
            </a:r>
            <a:endParaRPr sz="1800"/>
          </a:p>
          <a:p>
            <a:pPr indent="-342900" lvl="0" marL="457200" rtl="0" algn="l">
              <a:spcBef>
                <a:spcPts val="1600"/>
              </a:spcBef>
              <a:spcAft>
                <a:spcPts val="0"/>
              </a:spcAft>
              <a:buSzPts val="1800"/>
              <a:buChar char="-"/>
            </a:pPr>
            <a:r>
              <a:rPr lang="en" sz="1800"/>
              <a:t>C#: ASP.NET</a:t>
            </a:r>
            <a:endParaRPr sz="1800"/>
          </a:p>
          <a:p>
            <a:pPr indent="-342900" lvl="0" marL="457200" rtl="0" algn="l">
              <a:spcBef>
                <a:spcPts val="0"/>
              </a:spcBef>
              <a:spcAft>
                <a:spcPts val="0"/>
              </a:spcAft>
              <a:buSzPts val="1800"/>
              <a:buChar char="-"/>
            </a:pPr>
            <a:r>
              <a:rPr lang="en" sz="1800"/>
              <a:t>Java: Spring</a:t>
            </a:r>
            <a:endParaRPr sz="1800"/>
          </a:p>
          <a:p>
            <a:pPr indent="-342900" lvl="0" marL="457200" rtl="0" algn="l">
              <a:spcBef>
                <a:spcPts val="0"/>
              </a:spcBef>
              <a:spcAft>
                <a:spcPts val="0"/>
              </a:spcAft>
              <a:buSzPts val="1800"/>
              <a:buChar char="-"/>
            </a:pPr>
            <a:r>
              <a:rPr lang="en" sz="1800"/>
              <a:t>C++: CppCMS</a:t>
            </a:r>
            <a:endParaRPr sz="1800"/>
          </a:p>
          <a:p>
            <a:pPr indent="-342900" lvl="0" marL="457200" rtl="0" algn="l">
              <a:spcBef>
                <a:spcPts val="0"/>
              </a:spcBef>
              <a:spcAft>
                <a:spcPts val="0"/>
              </a:spcAft>
              <a:buSzPts val="1800"/>
              <a:buChar char="-"/>
            </a:pPr>
            <a:r>
              <a:rPr lang="en" sz="1800"/>
              <a:t>Node.JS: HTTP Module</a:t>
            </a:r>
            <a:endParaRPr sz="1800"/>
          </a:p>
          <a:p>
            <a:pPr indent="-342900" lvl="0" marL="457200" rtl="0" algn="l">
              <a:spcBef>
                <a:spcPts val="0"/>
              </a:spcBef>
              <a:spcAft>
                <a:spcPts val="0"/>
              </a:spcAft>
              <a:buSzPts val="1800"/>
              <a:buChar char="-"/>
            </a:pPr>
            <a:r>
              <a:rPr lang="en" sz="1800"/>
              <a:t>Go: net/http</a:t>
            </a:r>
            <a:endParaRPr sz="1800"/>
          </a:p>
          <a:p>
            <a:pPr indent="-342900" lvl="0" marL="457200" rtl="0" algn="l">
              <a:spcBef>
                <a:spcPts val="0"/>
              </a:spcBef>
              <a:spcAft>
                <a:spcPts val="0"/>
              </a:spcAft>
              <a:buSzPts val="1800"/>
              <a:buChar char="-"/>
            </a:pPr>
            <a:r>
              <a:rPr lang="en" sz="1800"/>
              <a:t>Python: </a:t>
            </a:r>
            <a:r>
              <a:rPr b="1" lang="en" sz="1800"/>
              <a:t>Flask</a:t>
            </a:r>
            <a:r>
              <a:rPr lang="en" sz="1800"/>
              <a:t>, Django</a:t>
            </a:r>
            <a:endParaRPr sz="1800"/>
          </a:p>
          <a:p>
            <a:pPr indent="-304800" lvl="0" marL="457200" rtl="0" algn="l">
              <a:spcBef>
                <a:spcPts val="0"/>
              </a:spcBef>
              <a:spcAft>
                <a:spcPts val="0"/>
              </a:spcAft>
              <a:buSzPts val="1200"/>
              <a:buChar char="-"/>
            </a:pPr>
            <a:r>
              <a:rPr lang="en" sz="1200"/>
              <a:t>And many others that I can’t list here</a:t>
            </a:r>
            <a:endParaRPr sz="1200"/>
          </a:p>
        </p:txBody>
      </p:sp>
      <p:sp>
        <p:nvSpPr>
          <p:cNvPr id="158" name="Google Shape;15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7"/>
          <p:cNvSpPr txBox="1"/>
          <p:nvPr>
            <p:ph idx="1" type="body"/>
          </p:nvPr>
        </p:nvSpPr>
        <p:spPr>
          <a:xfrm>
            <a:off x="1006425" y="1384475"/>
            <a:ext cx="7277700" cy="3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600"/>
              <a:t>Web servers serve web content!</a:t>
            </a:r>
            <a:endParaRPr i="1" sz="3600"/>
          </a:p>
          <a:p>
            <a:pPr indent="-381000" lvl="0" marL="457200" rtl="0" algn="l">
              <a:spcBef>
                <a:spcPts val="1600"/>
              </a:spcBef>
              <a:spcAft>
                <a:spcPts val="0"/>
              </a:spcAft>
              <a:buSzPts val="2400"/>
              <a:buChar char="●"/>
            </a:pPr>
            <a:r>
              <a:rPr lang="en" sz="2400"/>
              <a:t>“Hosts” HTML &amp; media</a:t>
            </a:r>
            <a:endParaRPr sz="2400"/>
          </a:p>
          <a:p>
            <a:pPr indent="-381000" lvl="1" marL="914400" rtl="0" algn="l">
              <a:spcBef>
                <a:spcPts val="0"/>
              </a:spcBef>
              <a:spcAft>
                <a:spcPts val="0"/>
              </a:spcAft>
              <a:buSzPts val="2400"/>
              <a:buChar char="○"/>
            </a:pPr>
            <a:r>
              <a:rPr lang="en" sz="2400"/>
              <a:t>HTML, CSS, JS, media</a:t>
            </a:r>
            <a:endParaRPr sz="2400"/>
          </a:p>
          <a:p>
            <a:pPr indent="-381000" lvl="1" marL="914400" rtl="0" algn="l">
              <a:spcBef>
                <a:spcPts val="0"/>
              </a:spcBef>
              <a:spcAft>
                <a:spcPts val="0"/>
              </a:spcAft>
              <a:buSzPts val="2400"/>
              <a:buChar char="○"/>
            </a:pPr>
            <a:r>
              <a:rPr lang="en" sz="2400"/>
              <a:t>JSON/XML APIs</a:t>
            </a:r>
            <a:endParaRPr sz="2400"/>
          </a:p>
          <a:p>
            <a:pPr indent="-381000" lvl="0" marL="457200" rtl="0" algn="l">
              <a:lnSpc>
                <a:spcPct val="100000"/>
              </a:lnSpc>
              <a:spcBef>
                <a:spcPts val="0"/>
              </a:spcBef>
              <a:spcAft>
                <a:spcPts val="0"/>
              </a:spcAft>
              <a:buSzPts val="2400"/>
              <a:buChar char="●"/>
            </a:pPr>
            <a:r>
              <a:rPr lang="en" sz="2400"/>
              <a:t>Enables communication</a:t>
            </a:r>
            <a:endParaRPr sz="2400"/>
          </a:p>
          <a:p>
            <a:pPr indent="0" lvl="0" marL="914400" rtl="0" algn="l">
              <a:spcBef>
                <a:spcPts val="0"/>
              </a:spcBef>
              <a:spcAft>
                <a:spcPts val="0"/>
              </a:spcAft>
              <a:buNone/>
            </a:pPr>
            <a:r>
              <a:rPr lang="en" sz="2400"/>
              <a:t>a</a:t>
            </a:r>
            <a:r>
              <a:rPr lang="en" sz="2400"/>
              <a:t>mong services</a:t>
            </a:r>
            <a:endParaRPr sz="2400"/>
          </a:p>
          <a:p>
            <a:pPr indent="-381000" lvl="0" marL="457200" rtl="0" algn="l">
              <a:spcBef>
                <a:spcPts val="0"/>
              </a:spcBef>
              <a:spcAft>
                <a:spcPts val="0"/>
              </a:spcAft>
              <a:buSzPts val="2400"/>
              <a:buChar char="●"/>
            </a:pPr>
            <a:r>
              <a:rPr lang="en" sz="2400"/>
              <a:t>Responds to client requests using HTTP </a:t>
            </a:r>
            <a:endParaRPr sz="2400"/>
          </a:p>
        </p:txBody>
      </p:sp>
      <p:pic>
        <p:nvPicPr>
          <p:cNvPr id="164" name="Google Shape;164;p17"/>
          <p:cNvPicPr preferRelativeResize="0"/>
          <p:nvPr/>
        </p:nvPicPr>
        <p:blipFill>
          <a:blip r:embed="rId3">
            <a:alphaModFix/>
          </a:blip>
          <a:stretch>
            <a:fillRect/>
          </a:stretch>
        </p:blipFill>
        <p:spPr>
          <a:xfrm>
            <a:off x="6007600" y="1984924"/>
            <a:ext cx="2276525" cy="1280525"/>
          </a:xfrm>
          <a:prstGeom prst="rect">
            <a:avLst/>
          </a:prstGeom>
          <a:noFill/>
          <a:ln>
            <a:noFill/>
          </a:ln>
        </p:spPr>
      </p:pic>
      <p:sp>
        <p:nvSpPr>
          <p:cNvPr id="165" name="Google Shape;165;p17"/>
          <p:cNvSpPr txBox="1"/>
          <p:nvPr>
            <p:ph type="title"/>
          </p:nvPr>
        </p:nvSpPr>
        <p:spPr>
          <a:xfrm>
            <a:off x="1297500" y="393750"/>
            <a:ext cx="7277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What is a Web Server?</a:t>
            </a:r>
            <a:endParaRPr sz="4800"/>
          </a:p>
        </p:txBody>
      </p:sp>
      <p:sp>
        <p:nvSpPr>
          <p:cNvPr id="166" name="Google Shape;16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17"/>
          <p:cNvPicPr preferRelativeResize="0"/>
          <p:nvPr/>
        </p:nvPicPr>
        <p:blipFill>
          <a:blip r:embed="rId4">
            <a:alphaModFix/>
          </a:blip>
          <a:stretch>
            <a:fillRect/>
          </a:stretch>
        </p:blipFill>
        <p:spPr>
          <a:xfrm>
            <a:off x="5497500" y="3265450"/>
            <a:ext cx="2786624" cy="1020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What is Flask?</a:t>
            </a:r>
            <a:endParaRPr sz="4800"/>
          </a:p>
        </p:txBody>
      </p:sp>
      <p:sp>
        <p:nvSpPr>
          <p:cNvPr id="173" name="Google Shape;173;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Flask is a Web Microframework</a:t>
            </a:r>
            <a:endParaRPr sz="2400"/>
          </a:p>
          <a:p>
            <a:pPr indent="-381000" lvl="0" marL="457200" rtl="0" algn="l">
              <a:spcBef>
                <a:spcPts val="1600"/>
              </a:spcBef>
              <a:spcAft>
                <a:spcPts val="0"/>
              </a:spcAft>
              <a:buSzPts val="2400"/>
              <a:buChar char="●"/>
            </a:pPr>
            <a:r>
              <a:rPr lang="en" sz="2400"/>
              <a:t>Written in Python</a:t>
            </a:r>
            <a:endParaRPr sz="2400"/>
          </a:p>
          <a:p>
            <a:pPr indent="-381000" lvl="0" marL="457200" rtl="0" algn="l">
              <a:spcBef>
                <a:spcPts val="0"/>
              </a:spcBef>
              <a:spcAft>
                <a:spcPts val="0"/>
              </a:spcAft>
              <a:buSzPts val="2400"/>
              <a:buChar char="●"/>
            </a:pPr>
            <a:r>
              <a:rPr lang="en" sz="2400"/>
              <a:t>Simple!</a:t>
            </a:r>
            <a:endParaRPr sz="2400"/>
          </a:p>
          <a:p>
            <a:pPr indent="-381000" lvl="0" marL="457200" rtl="0" algn="l">
              <a:spcBef>
                <a:spcPts val="0"/>
              </a:spcBef>
              <a:spcAft>
                <a:spcPts val="0"/>
              </a:spcAft>
              <a:buSzPts val="2400"/>
              <a:buChar char="●"/>
            </a:pPr>
            <a:r>
              <a:rPr lang="en" sz="2400"/>
              <a:t>Efficient (Fast)</a:t>
            </a:r>
            <a:endParaRPr sz="1800"/>
          </a:p>
        </p:txBody>
      </p:sp>
      <p:grpSp>
        <p:nvGrpSpPr>
          <p:cNvPr id="174" name="Google Shape;174;p18"/>
          <p:cNvGrpSpPr/>
          <p:nvPr/>
        </p:nvGrpSpPr>
        <p:grpSpPr>
          <a:xfrm>
            <a:off x="275801" y="3641098"/>
            <a:ext cx="1248074" cy="1248074"/>
            <a:chOff x="-7378284" y="2343645"/>
            <a:chExt cx="2993700" cy="2993700"/>
          </a:xfrm>
        </p:grpSpPr>
        <p:pic>
          <p:nvPicPr>
            <p:cNvPr id="175" name="Google Shape;175;p18"/>
            <p:cNvPicPr preferRelativeResize="0"/>
            <p:nvPr/>
          </p:nvPicPr>
          <p:blipFill>
            <a:blip r:embed="rId3">
              <a:alphaModFix/>
            </a:blip>
            <a:stretch>
              <a:fillRect/>
            </a:stretch>
          </p:blipFill>
          <p:spPr>
            <a:xfrm>
              <a:off x="-7072059" y="2649858"/>
              <a:ext cx="2381250" cy="2381250"/>
            </a:xfrm>
            <a:prstGeom prst="rect">
              <a:avLst/>
            </a:prstGeom>
            <a:noFill/>
            <a:ln>
              <a:noFill/>
            </a:ln>
          </p:spPr>
        </p:pic>
        <p:sp>
          <p:nvSpPr>
            <p:cNvPr id="176" name="Google Shape;176;p18"/>
            <p:cNvSpPr/>
            <p:nvPr/>
          </p:nvSpPr>
          <p:spPr>
            <a:xfrm>
              <a:off x="-7378284" y="2343645"/>
              <a:ext cx="2993700" cy="2993700"/>
            </a:xfrm>
            <a:prstGeom prst="noSmoking">
              <a:avLst>
                <a:gd fmla="val 18750" name="adj"/>
              </a:avLst>
            </a:prstGeom>
            <a:solidFill>
              <a:srgbClr val="FF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18"/>
          <p:cNvSpPr/>
          <p:nvPr/>
        </p:nvSpPr>
        <p:spPr>
          <a:xfrm>
            <a:off x="5117575" y="2451250"/>
            <a:ext cx="3830100" cy="1703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18"/>
          <p:cNvPicPr preferRelativeResize="0"/>
          <p:nvPr/>
        </p:nvPicPr>
        <p:blipFill>
          <a:blip r:embed="rId4">
            <a:alphaModFix/>
          </a:blip>
          <a:stretch>
            <a:fillRect/>
          </a:stretch>
        </p:blipFill>
        <p:spPr>
          <a:xfrm>
            <a:off x="5164150" y="2571751"/>
            <a:ext cx="3736950" cy="1462399"/>
          </a:xfrm>
          <a:prstGeom prst="rect">
            <a:avLst/>
          </a:prstGeom>
          <a:noFill/>
          <a:ln>
            <a:noFill/>
          </a:ln>
        </p:spPr>
      </p:pic>
      <p:sp>
        <p:nvSpPr>
          <p:cNvPr id="180" name="Google Shape;180;p18"/>
          <p:cNvSpPr txBox="1"/>
          <p:nvPr/>
        </p:nvSpPr>
        <p:spPr>
          <a:xfrm>
            <a:off x="5661425" y="4119475"/>
            <a:ext cx="34827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Use it to build web applications!</a:t>
            </a:r>
            <a:endParaRPr sz="180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What is Flask?</a:t>
            </a:r>
            <a:endParaRPr sz="4800"/>
          </a:p>
        </p:txBody>
      </p:sp>
      <p:sp>
        <p:nvSpPr>
          <p:cNvPr id="186" name="Google Shape;18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19"/>
          <p:cNvPicPr preferRelativeResize="0"/>
          <p:nvPr/>
        </p:nvPicPr>
        <p:blipFill>
          <a:blip r:embed="rId3">
            <a:alphaModFix amt="17000"/>
          </a:blip>
          <a:stretch>
            <a:fillRect/>
          </a:stretch>
        </p:blipFill>
        <p:spPr>
          <a:xfrm>
            <a:off x="48500" y="351575"/>
            <a:ext cx="992700" cy="1144735"/>
          </a:xfrm>
          <a:prstGeom prst="rect">
            <a:avLst/>
          </a:prstGeom>
          <a:noFill/>
          <a:ln>
            <a:noFill/>
          </a:ln>
        </p:spPr>
      </p:pic>
      <p:sp>
        <p:nvSpPr>
          <p:cNvPr id="188" name="Google Shape;188;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Why would I want to use a </a:t>
            </a:r>
            <a:r>
              <a:rPr b="1" lang="en" sz="2400"/>
              <a:t>“micro”</a:t>
            </a:r>
            <a:r>
              <a:rPr lang="en" sz="2400"/>
              <a:t> framework?</a:t>
            </a:r>
            <a:endParaRPr sz="2400"/>
          </a:p>
          <a:p>
            <a:pPr indent="0" lvl="0" marL="0" rtl="0" algn="l">
              <a:spcBef>
                <a:spcPts val="0"/>
              </a:spcBef>
              <a:spcAft>
                <a:spcPts val="0"/>
              </a:spcAft>
              <a:buNone/>
            </a:pPr>
            <a:r>
              <a:rPr lang="en" sz="1800" u="sng">
                <a:solidFill>
                  <a:schemeClr val="hlink"/>
                </a:solidFill>
                <a:hlinkClick r:id="rId4"/>
              </a:rPr>
              <a:t>http://flask.pocoo.org/docs/1.0/foreword/#what-does-micro-mean</a:t>
            </a:r>
            <a:r>
              <a:rPr lang="en" sz="1800"/>
              <a:t> </a:t>
            </a:r>
            <a:endParaRPr sz="1800"/>
          </a:p>
          <a:p>
            <a:pPr indent="0" lvl="0" marL="0" rtl="0" algn="l">
              <a:spcBef>
                <a:spcPts val="0"/>
              </a:spcBef>
              <a:spcAft>
                <a:spcPts val="0"/>
              </a:spcAft>
              <a:buNone/>
            </a:pPr>
            <a:r>
              <a:t/>
            </a:r>
            <a:endParaRPr sz="2400"/>
          </a:p>
          <a:p>
            <a:pPr indent="0" lvl="0" marL="0" rtl="0" algn="l">
              <a:spcBef>
                <a:spcPts val="0"/>
              </a:spcBef>
              <a:spcAft>
                <a:spcPts val="0"/>
              </a:spcAft>
              <a:buNone/>
            </a:pPr>
            <a:r>
              <a:rPr lang="en" sz="2400"/>
              <a:t>“Micro”</a:t>
            </a:r>
            <a:r>
              <a:rPr lang="en" sz="1800"/>
              <a:t> = simple and extensible.</a:t>
            </a:r>
            <a:endParaRPr sz="1800"/>
          </a:p>
          <a:p>
            <a:pPr indent="-342900" lvl="0" marL="457200" rtl="0" algn="l">
              <a:spcBef>
                <a:spcPts val="0"/>
              </a:spcBef>
              <a:spcAft>
                <a:spcPts val="0"/>
              </a:spcAft>
              <a:buSzPts val="1800"/>
              <a:buChar char="●"/>
            </a:pPr>
            <a:r>
              <a:rPr lang="en" sz="1800"/>
              <a:t>Provides only it’s own functionality</a:t>
            </a:r>
            <a:endParaRPr sz="1800"/>
          </a:p>
          <a:p>
            <a:pPr indent="-342900" lvl="0" marL="457200" rtl="0" algn="l">
              <a:spcBef>
                <a:spcPts val="0"/>
              </a:spcBef>
              <a:spcAft>
                <a:spcPts val="0"/>
              </a:spcAft>
              <a:buSzPts val="1800"/>
              <a:buChar char="●"/>
            </a:pPr>
            <a:r>
              <a:rPr lang="en" sz="1800"/>
              <a:t>Extensible using other libraries</a:t>
            </a:r>
            <a:endParaRPr sz="1800"/>
          </a:p>
          <a:p>
            <a:pPr indent="-342900" lvl="0" marL="457200" rtl="0" algn="l">
              <a:spcBef>
                <a:spcPts val="0"/>
              </a:spcBef>
              <a:spcAft>
                <a:spcPts val="0"/>
              </a:spcAft>
              <a:buSzPts val="1800"/>
              <a:buChar char="●"/>
            </a:pPr>
            <a:r>
              <a:rPr lang="en" sz="1800"/>
              <a:t>No point in redoing the work of other libraries.</a:t>
            </a:r>
            <a:endParaRPr sz="1800"/>
          </a:p>
          <a:p>
            <a:pPr indent="0" lvl="0" marL="0" rtl="0" algn="l">
              <a:spcBef>
                <a:spcPts val="0"/>
              </a:spcBef>
              <a:spcAft>
                <a:spcPts val="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Routes </a:t>
            </a:r>
            <a:r>
              <a:rPr lang="en" sz="3000"/>
              <a:t>(API Endpoints)</a:t>
            </a:r>
            <a:endParaRPr sz="3000"/>
          </a:p>
        </p:txBody>
      </p:sp>
      <p:sp>
        <p:nvSpPr>
          <p:cNvPr id="194" name="Google Shape;194;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Routes are </a:t>
            </a:r>
            <a:r>
              <a:rPr lang="en" sz="1800"/>
              <a:t>hierarchical sections of a website</a:t>
            </a:r>
            <a:r>
              <a:rPr lang="en" sz="1800"/>
              <a:t> </a:t>
            </a:r>
            <a:endParaRPr sz="1800"/>
          </a:p>
          <a:p>
            <a:pPr indent="0" lvl="0" marL="0" rtl="0" algn="l">
              <a:spcBef>
                <a:spcPts val="1600"/>
              </a:spcBef>
              <a:spcAft>
                <a:spcPts val="0"/>
              </a:spcAft>
              <a:buNone/>
            </a:pPr>
            <a:r>
              <a:rPr lang="en" sz="1800"/>
              <a:t>Full path specifies resource requested from server</a:t>
            </a:r>
            <a:endParaRPr sz="1800"/>
          </a:p>
          <a:p>
            <a:pPr indent="0" lvl="0" marL="0" rtl="0" algn="l">
              <a:spcBef>
                <a:spcPts val="160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rgbClr val="00FFFF"/>
                </a:solidFill>
              </a:rPr>
              <a:t>PROTOCO</a:t>
            </a:r>
            <a:r>
              <a:rPr lang="en" sz="1800">
                <a:solidFill>
                  <a:srgbClr val="00FFFF"/>
                </a:solidFill>
              </a:rPr>
              <a:t>L	</a:t>
            </a:r>
            <a:r>
              <a:rPr lang="en" sz="1800">
                <a:solidFill>
                  <a:srgbClr val="00FFFF"/>
                </a:solidFill>
              </a:rPr>
              <a:t>	:: Rules that govern communication</a:t>
            </a:r>
            <a:endParaRPr sz="1800">
              <a:solidFill>
                <a:srgbClr val="00FFFF"/>
              </a:solidFill>
            </a:endParaRPr>
          </a:p>
          <a:p>
            <a:pPr indent="0" lvl="0" marL="0" rtl="0" algn="l">
              <a:spcBef>
                <a:spcPts val="0"/>
              </a:spcBef>
              <a:spcAft>
                <a:spcPts val="0"/>
              </a:spcAft>
              <a:buNone/>
            </a:pPr>
            <a:r>
              <a:rPr lang="en" sz="1800">
                <a:solidFill>
                  <a:srgbClr val="FF9900"/>
                </a:solidFill>
              </a:rPr>
              <a:t>HOST_NAME	:: Name of service (e.g., google.com)</a:t>
            </a:r>
            <a:endParaRPr sz="1800">
              <a:solidFill>
                <a:srgbClr val="FF9900"/>
              </a:solidFill>
            </a:endParaRPr>
          </a:p>
          <a:p>
            <a:pPr indent="0" lvl="0" marL="0" rtl="0" algn="l">
              <a:spcBef>
                <a:spcPts val="0"/>
              </a:spcBef>
              <a:spcAft>
                <a:spcPts val="0"/>
              </a:spcAft>
              <a:buNone/>
            </a:pPr>
            <a:r>
              <a:rPr lang="en" sz="1800">
                <a:solidFill>
                  <a:srgbClr val="00FF00"/>
                </a:solidFill>
              </a:rPr>
              <a:t>ROUTE			:: Specific page on website/service</a:t>
            </a:r>
            <a:endParaRPr sz="1800">
              <a:solidFill>
                <a:srgbClr val="00FF00"/>
              </a:solidFill>
            </a:endParaRPr>
          </a:p>
          <a:p>
            <a:pPr indent="0" lvl="0" marL="0" rtl="0" algn="l">
              <a:spcBef>
                <a:spcPts val="0"/>
              </a:spcBef>
              <a:spcAft>
                <a:spcPts val="1600"/>
              </a:spcAft>
              <a:buNone/>
            </a:pPr>
            <a:r>
              <a:rPr lang="en" sz="1800">
                <a:solidFill>
                  <a:schemeClr val="accent2"/>
                </a:solidFill>
              </a:rPr>
              <a:t>SUB_ROUTE		:: Page “deeper” in the hierarchy</a:t>
            </a:r>
            <a:endParaRPr sz="1800">
              <a:solidFill>
                <a:schemeClr val="accent2"/>
              </a:solidFill>
            </a:endParaRPr>
          </a:p>
        </p:txBody>
      </p:sp>
      <p:sp>
        <p:nvSpPr>
          <p:cNvPr id="195" name="Google Shape;19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0"/>
          <p:cNvSpPr txBox="1"/>
          <p:nvPr/>
        </p:nvSpPr>
        <p:spPr>
          <a:xfrm>
            <a:off x="3493575" y="2528475"/>
            <a:ext cx="54816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latin typeface="Lato"/>
                <a:ea typeface="Lato"/>
                <a:cs typeface="Lato"/>
                <a:sym typeface="Lato"/>
              </a:rPr>
              <a:t>http</a:t>
            </a:r>
            <a:r>
              <a:rPr lang="en">
                <a:solidFill>
                  <a:srgbClr val="FFFFFF"/>
                </a:solidFill>
                <a:latin typeface="Lato"/>
                <a:ea typeface="Lato"/>
                <a:cs typeface="Lato"/>
                <a:sym typeface="Lato"/>
              </a:rPr>
              <a:t>://</a:t>
            </a:r>
            <a:r>
              <a:rPr lang="en">
                <a:solidFill>
                  <a:srgbClr val="FF9900"/>
                </a:solidFill>
                <a:latin typeface="Lato"/>
                <a:ea typeface="Lato"/>
                <a:cs typeface="Lato"/>
                <a:sym typeface="Lato"/>
              </a:rPr>
              <a:t>flask.pocoo.org</a:t>
            </a:r>
            <a:r>
              <a:rPr lang="en">
                <a:solidFill>
                  <a:srgbClr val="FFFFFF"/>
                </a:solidFill>
                <a:latin typeface="Lato"/>
                <a:ea typeface="Lato"/>
                <a:cs typeface="Lato"/>
                <a:sym typeface="Lato"/>
              </a:rPr>
              <a:t>/</a:t>
            </a:r>
            <a:r>
              <a:rPr lang="en">
                <a:solidFill>
                  <a:srgbClr val="00FF00"/>
                </a:solidFill>
                <a:latin typeface="Lato"/>
                <a:ea typeface="Lato"/>
                <a:cs typeface="Lato"/>
                <a:sym typeface="Lato"/>
              </a:rPr>
              <a:t>community</a:t>
            </a:r>
            <a:r>
              <a:rPr lang="en">
                <a:solidFill>
                  <a:srgbClr val="FFFFFF"/>
                </a:solidFill>
                <a:latin typeface="Lato"/>
                <a:ea typeface="Lato"/>
                <a:cs typeface="Lato"/>
                <a:sym typeface="Lato"/>
              </a:rPr>
              <a:t>/</a:t>
            </a:r>
            <a:r>
              <a:rPr lang="en">
                <a:solidFill>
                  <a:schemeClr val="accent2"/>
                </a:solidFill>
                <a:latin typeface="Lato"/>
                <a:ea typeface="Lato"/>
                <a:cs typeface="Lato"/>
                <a:sym typeface="Lato"/>
              </a:rPr>
              <a:t>poweredby</a:t>
            </a:r>
            <a:endParaRPr>
              <a:solidFill>
                <a:schemeClr val="accent2"/>
              </a:solidFill>
              <a:latin typeface="Lato"/>
              <a:ea typeface="Lato"/>
              <a:cs typeface="Lato"/>
              <a:sym typeface="Lato"/>
            </a:endParaRPr>
          </a:p>
          <a:p>
            <a:pPr indent="0" lvl="0" marL="0" rtl="0" algn="l">
              <a:spcBef>
                <a:spcPts val="0"/>
              </a:spcBef>
              <a:spcAft>
                <a:spcPts val="0"/>
              </a:spcAft>
              <a:buNone/>
            </a:pPr>
            <a:r>
              <a:rPr lang="en">
                <a:solidFill>
                  <a:srgbClr val="00FFFF"/>
                </a:solidFill>
                <a:latin typeface="Lato"/>
                <a:ea typeface="Lato"/>
                <a:cs typeface="Lato"/>
                <a:sym typeface="Lato"/>
              </a:rPr>
              <a:t>h</a:t>
            </a:r>
            <a:r>
              <a:rPr lang="en">
                <a:solidFill>
                  <a:srgbClr val="00FFFF"/>
                </a:solidFill>
                <a:latin typeface="Lato"/>
                <a:ea typeface="Lato"/>
                <a:cs typeface="Lato"/>
                <a:sym typeface="Lato"/>
              </a:rPr>
              <a:t>ttp                     </a:t>
            </a:r>
            <a:r>
              <a:rPr lang="en">
                <a:solidFill>
                  <a:srgbClr val="FFFFFF"/>
                </a:solidFill>
                <a:latin typeface="Lato"/>
                <a:ea typeface="Lato"/>
                <a:cs typeface="Lato"/>
                <a:sym typeface="Lato"/>
              </a:rPr>
              <a:t>://</a:t>
            </a:r>
            <a:r>
              <a:rPr lang="en">
                <a:solidFill>
                  <a:srgbClr val="FF9900"/>
                </a:solidFill>
                <a:latin typeface="Lato"/>
                <a:ea typeface="Lato"/>
                <a:cs typeface="Lato"/>
                <a:sym typeface="Lato"/>
              </a:rPr>
              <a:t>flask.pocoo.org   </a:t>
            </a:r>
            <a:r>
              <a:rPr lang="en">
                <a:solidFill>
                  <a:srgbClr val="FFFFFF"/>
                </a:solidFill>
                <a:latin typeface="Lato"/>
                <a:ea typeface="Lato"/>
                <a:cs typeface="Lato"/>
                <a:sym typeface="Lato"/>
              </a:rPr>
              <a:t>/</a:t>
            </a:r>
            <a:r>
              <a:rPr lang="en">
                <a:solidFill>
                  <a:srgbClr val="00FF00"/>
                </a:solidFill>
                <a:latin typeface="Lato"/>
                <a:ea typeface="Lato"/>
                <a:cs typeface="Lato"/>
                <a:sym typeface="Lato"/>
              </a:rPr>
              <a:t>community   </a:t>
            </a:r>
            <a:r>
              <a:rPr lang="en">
                <a:solidFill>
                  <a:srgbClr val="FFFFFF"/>
                </a:solidFill>
                <a:latin typeface="Lato"/>
                <a:ea typeface="Lato"/>
                <a:cs typeface="Lato"/>
                <a:sym typeface="Lato"/>
              </a:rPr>
              <a:t>/</a:t>
            </a:r>
            <a:r>
              <a:rPr lang="en">
                <a:solidFill>
                  <a:schemeClr val="accent2"/>
                </a:solidFill>
                <a:latin typeface="Lato"/>
                <a:ea typeface="Lato"/>
                <a:cs typeface="Lato"/>
                <a:sym typeface="Lato"/>
              </a:rPr>
              <a:t>poweredby</a:t>
            </a:r>
            <a:endParaRPr>
              <a:solidFill>
                <a:schemeClr val="accent2"/>
              </a:solidFill>
              <a:latin typeface="Lato"/>
              <a:ea typeface="Lato"/>
              <a:cs typeface="Lato"/>
              <a:sym typeface="Lato"/>
            </a:endParaRPr>
          </a:p>
          <a:p>
            <a:pPr indent="0" lvl="0" marL="0" rtl="0" algn="l">
              <a:spcBef>
                <a:spcPts val="0"/>
              </a:spcBef>
              <a:spcAft>
                <a:spcPts val="0"/>
              </a:spcAft>
              <a:buNone/>
            </a:pPr>
            <a:r>
              <a:rPr lang="en">
                <a:solidFill>
                  <a:srgbClr val="00FFFF"/>
                </a:solidFill>
                <a:latin typeface="Lato"/>
                <a:ea typeface="Lato"/>
                <a:cs typeface="Lato"/>
                <a:sym typeface="Lato"/>
              </a:rPr>
              <a:t>PROTOCOL   </a:t>
            </a:r>
            <a:r>
              <a:rPr lang="en">
                <a:solidFill>
                  <a:srgbClr val="FFFFFF"/>
                </a:solidFill>
                <a:latin typeface="Lato"/>
                <a:ea typeface="Lato"/>
                <a:cs typeface="Lato"/>
                <a:sym typeface="Lato"/>
              </a:rPr>
              <a:t>://</a:t>
            </a:r>
            <a:r>
              <a:rPr lang="en">
                <a:solidFill>
                  <a:srgbClr val="FF9900"/>
                </a:solidFill>
                <a:latin typeface="Lato"/>
                <a:ea typeface="Lato"/>
                <a:cs typeface="Lato"/>
                <a:sym typeface="Lato"/>
              </a:rPr>
              <a:t>HOST_NAME      </a:t>
            </a:r>
            <a:r>
              <a:rPr lang="en">
                <a:solidFill>
                  <a:srgbClr val="FFFFFF"/>
                </a:solidFill>
                <a:latin typeface="Lato"/>
                <a:ea typeface="Lato"/>
                <a:cs typeface="Lato"/>
                <a:sym typeface="Lato"/>
              </a:rPr>
              <a:t>/</a:t>
            </a:r>
            <a:r>
              <a:rPr lang="en">
                <a:solidFill>
                  <a:srgbClr val="00FF00"/>
                </a:solidFill>
                <a:latin typeface="Lato"/>
                <a:ea typeface="Lato"/>
                <a:cs typeface="Lato"/>
                <a:sym typeface="Lato"/>
              </a:rPr>
              <a:t>ROUTE           </a:t>
            </a:r>
            <a:r>
              <a:rPr lang="en">
                <a:solidFill>
                  <a:srgbClr val="FFFFFF"/>
                </a:solidFill>
                <a:latin typeface="Lato"/>
                <a:ea typeface="Lato"/>
                <a:cs typeface="Lato"/>
                <a:sym typeface="Lato"/>
              </a:rPr>
              <a:t>/</a:t>
            </a:r>
            <a:r>
              <a:rPr lang="en">
                <a:solidFill>
                  <a:schemeClr val="accent2"/>
                </a:solidFill>
                <a:latin typeface="Lato"/>
                <a:ea typeface="Lato"/>
                <a:cs typeface="Lato"/>
                <a:sym typeface="Lato"/>
              </a:rPr>
              <a:t>SUB_ROUTE</a:t>
            </a:r>
            <a:endParaRPr sz="1000">
              <a:solidFill>
                <a:srgbClr val="FFFFFF"/>
              </a:solidFill>
              <a:latin typeface="Lato"/>
              <a:ea typeface="Lato"/>
              <a:cs typeface="Lato"/>
              <a:sym typeface="Lato"/>
            </a:endParaRPr>
          </a:p>
          <a:p>
            <a:pPr indent="457200" lvl="0" marL="0" rtl="0" algn="l">
              <a:spcBef>
                <a:spcPts val="0"/>
              </a:spcBef>
              <a:spcAft>
                <a:spcPts val="0"/>
              </a:spcAft>
              <a:buNone/>
            </a:pPr>
            <a:r>
              <a:rPr lang="en" sz="1000">
                <a:solidFill>
                  <a:srgbClr val="FFFFFF"/>
                </a:solidFill>
                <a:latin typeface="Lato"/>
                <a:ea typeface="Lato"/>
                <a:cs typeface="Lato"/>
                <a:sym typeface="Lato"/>
              </a:rPr>
              <a:t>*URL – Uniform Resource Locator</a:t>
            </a:r>
            <a:endParaRPr sz="1000">
              <a:solidFill>
                <a:srgbClr val="FFFFFF"/>
              </a:solidFill>
              <a:latin typeface="Lato"/>
              <a:ea typeface="Lato"/>
              <a:cs typeface="Lato"/>
              <a:sym typeface="Lato"/>
            </a:endParaRPr>
          </a:p>
        </p:txBody>
      </p:sp>
      <p:sp>
        <p:nvSpPr>
          <p:cNvPr id="197" name="Google Shape;197;p20"/>
          <p:cNvSpPr txBox="1"/>
          <p:nvPr/>
        </p:nvSpPr>
        <p:spPr>
          <a:xfrm>
            <a:off x="1600825" y="2528475"/>
            <a:ext cx="47403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URL*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URL Expansion</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Annotated URL Parts</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HTTP Methods</a:t>
            </a:r>
            <a:endParaRPr sz="3000"/>
          </a:p>
        </p:txBody>
      </p:sp>
      <p:sp>
        <p:nvSpPr>
          <p:cNvPr id="203" name="Google Shape;203;p21"/>
          <p:cNvSpPr txBox="1"/>
          <p:nvPr>
            <p:ph idx="1" type="body"/>
          </p:nvPr>
        </p:nvSpPr>
        <p:spPr>
          <a:xfrm>
            <a:off x="211175" y="1567550"/>
            <a:ext cx="8635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HyperText Transfer Protocol (HTTP) has several methods of operation. Here are some of the most common ones, with their expected behavior.</a:t>
            </a:r>
            <a:endParaRPr sz="1800"/>
          </a:p>
          <a:p>
            <a:pPr indent="0" lvl="0" marL="0" rtl="0" algn="l">
              <a:spcBef>
                <a:spcPts val="1600"/>
              </a:spcBef>
              <a:spcAft>
                <a:spcPts val="0"/>
              </a:spcAft>
              <a:buNone/>
            </a:pPr>
            <a:r>
              <a:rPr lang="en" sz="1800"/>
              <a:t>GET 	-	Fetch specified resource</a:t>
            </a:r>
            <a:endParaRPr sz="1800"/>
          </a:p>
          <a:p>
            <a:pPr indent="0" lvl="0" marL="0" rtl="0" algn="l">
              <a:lnSpc>
                <a:spcPct val="100000"/>
              </a:lnSpc>
              <a:spcBef>
                <a:spcPts val="0"/>
              </a:spcBef>
              <a:spcAft>
                <a:spcPts val="0"/>
              </a:spcAft>
              <a:buNone/>
            </a:pPr>
            <a:r>
              <a:rPr lang="en" sz="1800">
                <a:solidFill>
                  <a:srgbClr val="FFFFFF"/>
                </a:solidFill>
              </a:rPr>
              <a:t>POST 	-	Submit information to resource</a:t>
            </a: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DELETE	-	Deletes specified resource</a:t>
            </a: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 and more!</a:t>
            </a:r>
            <a:endParaRPr sz="1800">
              <a:solidFill>
                <a:srgbClr val="FFFFFF"/>
              </a:solidFill>
            </a:endParaRPr>
          </a:p>
          <a:p>
            <a:pPr indent="0" lvl="0" marL="0" rtl="0" algn="l">
              <a:lnSpc>
                <a:spcPct val="100000"/>
              </a:lnSpc>
              <a:spcBef>
                <a:spcPts val="0"/>
              </a:spcBef>
              <a:spcAft>
                <a:spcPts val="0"/>
              </a:spcAft>
              <a:buNone/>
            </a:pPr>
            <a:r>
              <a:t/>
            </a:r>
            <a:endParaRPr sz="1800">
              <a:solidFill>
                <a:srgbClr val="FFFFFF"/>
              </a:solidFill>
            </a:endParaRPr>
          </a:p>
          <a:p>
            <a:pPr indent="0" lvl="0" marL="0" rtl="0" algn="l">
              <a:lnSpc>
                <a:spcPct val="100000"/>
              </a:lnSpc>
              <a:spcBef>
                <a:spcPts val="0"/>
              </a:spcBef>
              <a:spcAft>
                <a:spcPts val="0"/>
              </a:spcAft>
              <a:buNone/>
            </a:pPr>
            <a:r>
              <a:rPr lang="en" sz="1800">
                <a:solidFill>
                  <a:srgbClr val="FFFFFF"/>
                </a:solidFill>
              </a:rPr>
              <a:t>HTTP Request format (including URL):</a:t>
            </a:r>
            <a:endParaRPr sz="1800">
              <a:solidFill>
                <a:srgbClr val="FFFFFF"/>
              </a:solidFill>
            </a:endParaRPr>
          </a:p>
          <a:p>
            <a:pPr indent="457200" lvl="0" marL="0" rtl="0" algn="l">
              <a:lnSpc>
                <a:spcPct val="100000"/>
              </a:lnSpc>
              <a:spcBef>
                <a:spcPts val="0"/>
              </a:spcBef>
              <a:spcAft>
                <a:spcPts val="0"/>
              </a:spcAft>
              <a:buNone/>
            </a:pPr>
            <a:r>
              <a:t/>
            </a:r>
            <a:endParaRPr sz="1800">
              <a:solidFill>
                <a:srgbClr val="FF00FF"/>
              </a:solidFill>
            </a:endParaRPr>
          </a:p>
          <a:p>
            <a:pPr indent="457200" lvl="0" marL="0" rtl="0" algn="l">
              <a:lnSpc>
                <a:spcPct val="100000"/>
              </a:lnSpc>
              <a:spcBef>
                <a:spcPts val="0"/>
              </a:spcBef>
              <a:spcAft>
                <a:spcPts val="0"/>
              </a:spcAft>
              <a:buNone/>
            </a:pPr>
            <a:r>
              <a:rPr lang="en" sz="1800">
                <a:solidFill>
                  <a:srgbClr val="FF00FF"/>
                </a:solidFill>
              </a:rPr>
              <a:t>METHOD </a:t>
            </a:r>
            <a:r>
              <a:rPr lang="en" sz="1800">
                <a:solidFill>
                  <a:srgbClr val="00FFFF"/>
                </a:solidFill>
              </a:rPr>
              <a:t>PROTOCOL</a:t>
            </a:r>
            <a:r>
              <a:rPr lang="en" sz="1800"/>
              <a:t>://</a:t>
            </a:r>
            <a:r>
              <a:rPr lang="en" sz="1800">
                <a:solidFill>
                  <a:srgbClr val="FF9900"/>
                </a:solidFill>
              </a:rPr>
              <a:t>HOST_NAME</a:t>
            </a:r>
            <a:r>
              <a:rPr lang="en" sz="1800"/>
              <a:t>/</a:t>
            </a:r>
            <a:r>
              <a:rPr lang="en" sz="1800">
                <a:solidFill>
                  <a:srgbClr val="00FF00"/>
                </a:solidFill>
              </a:rPr>
              <a:t>ROUTE</a:t>
            </a:r>
            <a:r>
              <a:rPr lang="en" sz="1800"/>
              <a:t>/</a:t>
            </a:r>
            <a:r>
              <a:rPr lang="en" sz="1800">
                <a:solidFill>
                  <a:schemeClr val="accent2"/>
                </a:solidFill>
              </a:rPr>
              <a:t>SUB_ROUTE</a:t>
            </a:r>
            <a:endParaRPr sz="1800">
              <a:solidFill>
                <a:schemeClr val="accent2"/>
              </a:solidFill>
            </a:endParaRPr>
          </a:p>
          <a:p>
            <a:pPr indent="457200" lvl="0" marL="0" rtl="0" algn="l">
              <a:lnSpc>
                <a:spcPct val="100000"/>
              </a:lnSpc>
              <a:spcBef>
                <a:spcPts val="0"/>
              </a:spcBef>
              <a:spcAft>
                <a:spcPts val="0"/>
              </a:spcAft>
              <a:buNone/>
            </a:pPr>
            <a:r>
              <a:rPr lang="en" sz="1800">
                <a:solidFill>
                  <a:srgbClr val="FFFFFF"/>
                </a:solidFill>
              </a:rPr>
              <a:t>E.g.,    </a:t>
            </a:r>
            <a:r>
              <a:rPr lang="en" sz="1800">
                <a:solidFill>
                  <a:srgbClr val="FF00FF"/>
                </a:solidFill>
              </a:rPr>
              <a:t>GET </a:t>
            </a:r>
            <a:r>
              <a:rPr lang="en" sz="1800">
                <a:solidFill>
                  <a:srgbClr val="00FFFF"/>
                </a:solidFill>
              </a:rPr>
              <a:t>http</a:t>
            </a:r>
            <a:r>
              <a:rPr lang="en" sz="1800"/>
              <a:t>://</a:t>
            </a:r>
            <a:r>
              <a:rPr lang="en" sz="1800">
                <a:solidFill>
                  <a:srgbClr val="FF9900"/>
                </a:solidFill>
              </a:rPr>
              <a:t>127.0.0.1:5000</a:t>
            </a:r>
            <a:r>
              <a:rPr lang="en" sz="1800"/>
              <a:t>/</a:t>
            </a:r>
            <a:r>
              <a:rPr lang="en" sz="1800">
                <a:solidFill>
                  <a:srgbClr val="00FF00"/>
                </a:solidFill>
              </a:rPr>
              <a:t>static</a:t>
            </a:r>
            <a:r>
              <a:rPr lang="en" sz="1800"/>
              <a:t>/</a:t>
            </a:r>
            <a:r>
              <a:rPr lang="en" sz="1800">
                <a:solidFill>
                  <a:schemeClr val="accent2"/>
                </a:solidFill>
              </a:rPr>
              <a:t>index.html</a:t>
            </a:r>
            <a:endParaRPr sz="1800">
              <a:solidFill>
                <a:schemeClr val="accent2"/>
              </a:solidFill>
            </a:endParaRPr>
          </a:p>
          <a:p>
            <a:pPr indent="0" lvl="0" marL="0" rtl="0" algn="l">
              <a:spcBef>
                <a:spcPts val="0"/>
              </a:spcBef>
              <a:spcAft>
                <a:spcPts val="1600"/>
              </a:spcAft>
              <a:buNone/>
            </a:pPr>
            <a:r>
              <a:t/>
            </a:r>
            <a:endParaRPr sz="1800">
              <a:solidFill>
                <a:schemeClr val="accent2"/>
              </a:solidFill>
            </a:endParaRPr>
          </a:p>
        </p:txBody>
      </p:sp>
      <p:sp>
        <p:nvSpPr>
          <p:cNvPr id="204" name="Google Shape;20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